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sldIdLst>
    <p:sldId id="257" r:id="rId5"/>
    <p:sldId id="265" r:id="rId6"/>
    <p:sldId id="258" r:id="rId7"/>
    <p:sldId id="267" r:id="rId8"/>
    <p:sldId id="259" r:id="rId9"/>
    <p:sldId id="269" r:id="rId10"/>
    <p:sldId id="270" r:id="rId11"/>
    <p:sldId id="271" r:id="rId12"/>
    <p:sldId id="264" r:id="rId13"/>
    <p:sldId id="274" r:id="rId14"/>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95B432-8913-C92E-4D19-21EB0EC53DC1}" v="32" dt="2025-07-21T22:36:15.665"/>
    <p1510:client id="{DB4C184F-70F3-421A-AE83-DDB02097FDD1}" v="2303" dt="2025-07-22T18:20:47.5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82"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GB"/>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4512F526-316F-4FDB-ABDF-6DD242BADA77}" type="datetimeFigureOut">
              <a:rPr lang="en-GB" smtClean="0"/>
              <a:t>23/07/2025</a:t>
            </a:fld>
            <a:endParaRPr lang="en-GB"/>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GB"/>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GB"/>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60E7E3F-EDC1-45CD-BECF-561EB2772A0D}" type="slidenum">
              <a:rPr lang="en-GB" smtClean="0"/>
              <a:t>‹#›</a:t>
            </a:fld>
            <a:endParaRPr lang="en-GB"/>
          </a:p>
        </p:txBody>
      </p:sp>
    </p:spTree>
    <p:extLst>
      <p:ext uri="{BB962C8B-B14F-4D97-AF65-F5344CB8AC3E}">
        <p14:creationId xmlns:p14="http://schemas.microsoft.com/office/powerpoint/2010/main" val="2561077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helterbox.org/disasters-explained/earthquak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shelterbox.org/where-we-work/ethiopia/crisi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Imagine losing everything in an instant—a flood, earthquake, or war forcing you from your home. ShelterBox steps in at that critical moment, delivering lifesaving supplies like tents, tools, and solar lights to help people rebuild their lives.  That is the reality of the people we serve; people displaced by disaster!  Good afternoon it is wonderful to be with you today. My name is Renee Brouse, Rotary Relation Specialist for ShelterBox USA.  As a fellow Rotarian and PDG, it is fascinating to experience this end of the planning process. As I share a bit about ShelterBox let’s start with a quick video. </a:t>
            </a:r>
            <a:endParaRPr lang="en-GB" dirty="0"/>
          </a:p>
        </p:txBody>
      </p:sp>
      <p:sp>
        <p:nvSpPr>
          <p:cNvPr id="4" name="Slide Number Placeholder 3"/>
          <p:cNvSpPr>
            <a:spLocks noGrp="1"/>
          </p:cNvSpPr>
          <p:nvPr>
            <p:ph type="sldNum" sz="quarter" idx="5"/>
          </p:nvPr>
        </p:nvSpPr>
        <p:spPr/>
        <p:txBody>
          <a:bodyPr/>
          <a:lstStyle/>
          <a:p>
            <a:fld id="{660E7E3F-EDC1-45CD-BECF-561EB2772A0D}" type="slidenum">
              <a:rPr lang="en-GB" smtClean="0"/>
              <a:t>1</a:t>
            </a:fld>
            <a:endParaRPr lang="en-GB"/>
          </a:p>
        </p:txBody>
      </p:sp>
    </p:spTree>
    <p:extLst>
      <p:ext uri="{BB962C8B-B14F-4D97-AF65-F5344CB8AC3E}">
        <p14:creationId xmlns:p14="http://schemas.microsoft.com/office/powerpoint/2010/main" val="370635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Thank you again for the opportunity to be here with you. </a:t>
            </a:r>
          </a:p>
          <a:p>
            <a:endParaRPr lang="en-GB"/>
          </a:p>
          <a:p>
            <a:r>
              <a:rPr lang="en-GB"/>
              <a:t>Bernard Vonn Sia from the Rotary Club of Cebu, assisting with distributions of Shelter Kits.</a:t>
            </a:r>
          </a:p>
          <a:p>
            <a:endParaRPr lang="en-GB"/>
          </a:p>
          <a:p>
            <a:r>
              <a:rPr lang="en-GB"/>
              <a:t>ShelterBox Operations Philippines hold tarpaulins, solar lights, corrugated iron sheeting and other items in a warehouse in Cebu. </a:t>
            </a:r>
          </a:p>
          <a:p>
            <a:endParaRPr lang="en-GB"/>
          </a:p>
          <a:p>
            <a:r>
              <a:rPr lang="en-GB"/>
              <a:t>Ongoing collaboration with Rotary includes training in needs assessments, damage reporting, local procurement and safeguarding. Meaning that frequent typhoons can be responded to effectively in partnership.</a:t>
            </a:r>
          </a:p>
        </p:txBody>
      </p:sp>
      <p:sp>
        <p:nvSpPr>
          <p:cNvPr id="4" name="Slide Number Placeholder 3"/>
          <p:cNvSpPr>
            <a:spLocks noGrp="1"/>
          </p:cNvSpPr>
          <p:nvPr>
            <p:ph type="sldNum" sz="quarter" idx="5"/>
          </p:nvPr>
        </p:nvSpPr>
        <p:spPr/>
        <p:txBody>
          <a:bodyPr/>
          <a:lstStyle/>
          <a:p>
            <a:fld id="{797DD0E3-69F0-46DE-B62B-D998FCDB2CAD}" type="slidenum">
              <a:rPr lang="en-GB" smtClean="0"/>
              <a:t>10</a:t>
            </a:fld>
            <a:endParaRPr lang="en-GB"/>
          </a:p>
        </p:txBody>
      </p:sp>
    </p:spTree>
    <p:extLst>
      <p:ext uri="{BB962C8B-B14F-4D97-AF65-F5344CB8AC3E}">
        <p14:creationId xmlns:p14="http://schemas.microsoft.com/office/powerpoint/2010/main" val="937041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This video captures the 25 years of ShelterBox and the critical role that Rotary has played.  What I would like to do now is share what I call the why behind the what...</a:t>
            </a:r>
          </a:p>
        </p:txBody>
      </p:sp>
      <p:sp>
        <p:nvSpPr>
          <p:cNvPr id="4" name="Slide Number Placeholder 3"/>
          <p:cNvSpPr>
            <a:spLocks noGrp="1"/>
          </p:cNvSpPr>
          <p:nvPr>
            <p:ph type="sldNum" sz="quarter" idx="5"/>
          </p:nvPr>
        </p:nvSpPr>
        <p:spPr/>
        <p:txBody>
          <a:bodyPr/>
          <a:lstStyle/>
          <a:p>
            <a:fld id="{660E7E3F-EDC1-45CD-BECF-561EB2772A0D}" type="slidenum">
              <a:rPr lang="en-GB" smtClean="0"/>
              <a:t>2</a:t>
            </a:fld>
            <a:endParaRPr lang="en-GB"/>
          </a:p>
        </p:txBody>
      </p:sp>
    </p:spTree>
    <p:extLst>
      <p:ext uri="{BB962C8B-B14F-4D97-AF65-F5344CB8AC3E}">
        <p14:creationId xmlns:p14="http://schemas.microsoft.com/office/powerpoint/2010/main" val="402240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Gaza</a:t>
            </a:r>
          </a:p>
          <a:p>
            <a:r>
              <a:rPr lang="en-US" dirty="0"/>
              <a:t>ShelterBox USA is a 501 c 3 nonprofit humanitarian global organization one of the affiliates under the umbrella of ShelterBox Trust headquartered in the UK. Our mission is to provide humanitarian aid in the form of shelter, warmth and dignity to people displaced by natural disasters and other disasters worldwide. We do that by providing emergency shelter, tools and household supplies to displaced families after disasters, working with partners to reach remote communities and ensure no one is left without shelter after disaster.  ShelterBox got its start in 2000 by a small Rotary Club in Cornwall UK as a millennial project; their goal was to provide 8-10 boxes with disaster relief items annually. One Club’s vision became a one of a kind global humanitarian organization serving millions. </a:t>
            </a:r>
            <a:endParaRPr lang="en-GB" dirty="0"/>
          </a:p>
        </p:txBody>
      </p:sp>
      <p:sp>
        <p:nvSpPr>
          <p:cNvPr id="4" name="Slide Number Placeholder 3"/>
          <p:cNvSpPr>
            <a:spLocks noGrp="1"/>
          </p:cNvSpPr>
          <p:nvPr>
            <p:ph type="sldNum" sz="quarter" idx="5"/>
          </p:nvPr>
        </p:nvSpPr>
        <p:spPr/>
        <p:txBody>
          <a:bodyPr/>
          <a:lstStyle/>
          <a:p>
            <a:fld id="{660E7E3F-EDC1-45CD-BECF-561EB2772A0D}" type="slidenum">
              <a:rPr lang="en-GB" smtClean="0"/>
              <a:t>3</a:t>
            </a:fld>
            <a:endParaRPr lang="en-GB"/>
          </a:p>
        </p:txBody>
      </p:sp>
    </p:spTree>
    <p:extLst>
      <p:ext uri="{BB962C8B-B14F-4D97-AF65-F5344CB8AC3E}">
        <p14:creationId xmlns:p14="http://schemas.microsoft.com/office/powerpoint/2010/main" val="3372990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not supported by TRF; we are not a corporate effort of Rotary like Polio Plus; we are not a competition </a:t>
            </a:r>
            <a:r>
              <a:rPr lang="en-US" dirty="0" err="1"/>
              <a:t>fo</a:t>
            </a:r>
            <a:r>
              <a:rPr lang="en-US" dirty="0"/>
              <a:t> Rotary Club projects, foundations, TRF, polio or other Rotary efforts – we are a club project that has grown from a small club vision to a leader in providing shelter post disaster; a project partner for Rotary.  As a project partner, the agreement enables both Rotary and ShelterBox to collaborate more closely to bring relief and temporary shelter to survivors of Disasters worldwide.  The partnership builds on both or our strengths in responding to disasters all over the world. Rotarian ambassadors and club </a:t>
            </a:r>
            <a:r>
              <a:rPr lang="en-US" dirty="0" err="1"/>
              <a:t>champins</a:t>
            </a:r>
            <a:r>
              <a:rPr lang="en-US" dirty="0"/>
              <a:t> help create awareness of our work; Rotary clubs provide invaluable logistical support to our field operations.  Rotarians are often the first point of contact for the SRT members when they arrive in country.  Rotarians provide everything from translators, local knowledge, to a bed to sleep in, warehouses etc. In every aspect of the Response System, Rotary has played a CRITICAL role along the pathway</a:t>
            </a:r>
            <a:endParaRPr lang="en-GB" dirty="0"/>
          </a:p>
        </p:txBody>
      </p:sp>
      <p:sp>
        <p:nvSpPr>
          <p:cNvPr id="4" name="Slide Number Placeholder 3"/>
          <p:cNvSpPr>
            <a:spLocks noGrp="1"/>
          </p:cNvSpPr>
          <p:nvPr>
            <p:ph type="sldNum" sz="quarter" idx="5"/>
          </p:nvPr>
        </p:nvSpPr>
        <p:spPr/>
        <p:txBody>
          <a:bodyPr/>
          <a:lstStyle/>
          <a:p>
            <a:fld id="{660E7E3F-EDC1-45CD-BECF-561EB2772A0D}" type="slidenum">
              <a:rPr lang="en-GB" smtClean="0"/>
              <a:t>4</a:t>
            </a:fld>
            <a:endParaRPr lang="en-GB"/>
          </a:p>
        </p:txBody>
      </p:sp>
    </p:spTree>
    <p:extLst>
      <p:ext uri="{BB962C8B-B14F-4D97-AF65-F5344CB8AC3E}">
        <p14:creationId xmlns:p14="http://schemas.microsoft.com/office/powerpoint/2010/main" val="2428911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ShelterBox and Rotary work together after disaster, the combination of ShelterBox’s technical expertise and Rotary’s connections and practical assistance mean that we can get our support to those who need it most. Rotary members might have a role to play in any one of the various stages of a response. This vital support means that we can reach more communities when disaster strikes.</a:t>
            </a:r>
            <a:r>
              <a:rPr lang="en-US" b="1" dirty="0"/>
              <a:t> When ShelterBox responds in an area with an active Rotary presence, we will make every effort to inform the District Governor of the team’s presence and, where possible, will try to connect with at least one Rotary club in the affected area.</a:t>
            </a:r>
            <a:endParaRPr lang="en-US" dirty="0"/>
          </a:p>
          <a:p>
            <a:r>
              <a:rPr lang="en-US" dirty="0"/>
              <a:t>Teams will always try to provide progress reports and information on the wider response that may be of interest to Rotary. In circumstances where Rotary members cannot be involved, ShelterBox will ensure that they receive sufficient information to enable them to coordinate with the wider relief effort should they wish to.</a:t>
            </a:r>
          </a:p>
          <a:p>
            <a:r>
              <a:rPr lang="en-US" dirty="0"/>
              <a:t> </a:t>
            </a:r>
            <a:r>
              <a:rPr lang="en-US" b="1" dirty="0"/>
              <a:t>Networking and introductions</a:t>
            </a:r>
          </a:p>
          <a:p>
            <a:r>
              <a:rPr lang="en-US" dirty="0"/>
              <a:t>Rotary members’ first-hand knowledge and links into communities can be a great asset, whether providing information on local culture and customs, importation procedures, security considerations or facilitating high-level introductions to support access and permissions.</a:t>
            </a:r>
          </a:p>
          <a:p>
            <a:r>
              <a:rPr lang="en-US" b="1" dirty="0"/>
              <a:t>Practical support</a:t>
            </a:r>
          </a:p>
          <a:p>
            <a:r>
              <a:rPr lang="en-US" dirty="0"/>
              <a:t>Professional services and support in areas such as the importation process, transportation or temporary storage of aid items, translation or team transport may be appropriate.</a:t>
            </a:r>
          </a:p>
          <a:p>
            <a:r>
              <a:rPr lang="en-US" b="1" dirty="0"/>
              <a:t>Active participation</a:t>
            </a:r>
          </a:p>
          <a:p>
            <a:r>
              <a:rPr lang="en-US" dirty="0"/>
              <a:t>In some situations, there may be an opportunity for Rotary members to participate actively in a ShelterBox response. If appropriate, this might involve working in various roles such as acting as a tax-free consignee for the importation of aid, collecting information for a rapid needs assessment, participating in aid distributions, or assisting with post-distribution monitoring.</a:t>
            </a:r>
          </a:p>
          <a:p>
            <a:r>
              <a:rPr lang="en-US" dirty="0"/>
              <a:t>These opportunities will not always be available and are dependent on both the situation and the agreement of the ShelterBox Response Team. </a:t>
            </a:r>
          </a:p>
          <a:p>
            <a:r>
              <a:rPr lang="en-US" dirty="0"/>
              <a:t>Participation will often require a substantial commitment in terms of time and energy and may require some training prior to engagement. Sanj, our ShelterBox CEO, will say that we cannot do the work we do without Rotary</a:t>
            </a:r>
            <a:endParaRPr lang="en-US" dirty="0">
              <a:ea typeface="+mn-ea"/>
              <a:cs typeface="+mn-cs"/>
            </a:endParaRPr>
          </a:p>
          <a:p>
            <a:endParaRPr lang="en-US" dirty="0"/>
          </a:p>
          <a:p>
            <a:endParaRPr lang="en-GB" dirty="0"/>
          </a:p>
        </p:txBody>
      </p:sp>
      <p:sp>
        <p:nvSpPr>
          <p:cNvPr id="4" name="Slide Number Placeholder 3"/>
          <p:cNvSpPr>
            <a:spLocks noGrp="1"/>
          </p:cNvSpPr>
          <p:nvPr>
            <p:ph type="sldNum" sz="quarter" idx="5"/>
          </p:nvPr>
        </p:nvSpPr>
        <p:spPr/>
        <p:txBody>
          <a:bodyPr/>
          <a:lstStyle/>
          <a:p>
            <a:fld id="{660E7E3F-EDC1-45CD-BECF-561EB2772A0D}" type="slidenum">
              <a:rPr lang="en-GB" smtClean="0"/>
              <a:t>5</a:t>
            </a:fld>
            <a:endParaRPr lang="en-GB"/>
          </a:p>
        </p:txBody>
      </p:sp>
    </p:spTree>
    <p:extLst>
      <p:ext uri="{BB962C8B-B14F-4D97-AF65-F5344CB8AC3E}">
        <p14:creationId xmlns:p14="http://schemas.microsoft.com/office/powerpoint/2010/main" val="500591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i="1" dirty="0"/>
              <a:t>As mentioned above – Rotary has been involved in every aspect of the Response Cycle.  For Instance: </a:t>
            </a:r>
          </a:p>
          <a:p>
            <a:pPr fontAlgn="base"/>
            <a:endParaRPr lang="en-US" i="1" dirty="0"/>
          </a:p>
          <a:p>
            <a:pPr fontAlgn="base"/>
            <a:r>
              <a:rPr lang="en-US" i="1" dirty="0"/>
              <a:t>Stronger Together</a:t>
            </a:r>
          </a:p>
          <a:p>
            <a:pPr fontAlgn="base"/>
            <a:endParaRPr lang="en-US" b="1" dirty="0"/>
          </a:p>
          <a:p>
            <a:pPr fontAlgn="base"/>
            <a:r>
              <a:rPr lang="en-GB" dirty="0"/>
              <a:t>Nepal:</a:t>
            </a:r>
            <a:r>
              <a:rPr lang="en-US" b="1" cap="all" dirty="0"/>
              <a:t>In April of 2015, the first of several massive earthquakes shook Nepal to its very core.</a:t>
            </a:r>
          </a:p>
          <a:p>
            <a:pPr fontAlgn="base"/>
            <a:r>
              <a:rPr lang="en-US" b="1" dirty="0"/>
              <a:t>The first tremor measured a shocking 7.8 in magnitude. It was felt as far away as Delhi and whole villages across Nepal were flattened.</a:t>
            </a:r>
          </a:p>
          <a:p>
            <a:pPr fontAlgn="base"/>
            <a:r>
              <a:rPr lang="en-US" dirty="0"/>
              <a:t>However, thanks to our partnership with Rotary, we received reports from local Rotarians and </a:t>
            </a:r>
            <a:r>
              <a:rPr lang="en-US" dirty="0" err="1"/>
              <a:t>Rotaractors</a:t>
            </a:r>
            <a:r>
              <a:rPr lang="en-US" dirty="0"/>
              <a:t> on the ground.</a:t>
            </a:r>
          </a:p>
          <a:p>
            <a:pPr fontAlgn="base"/>
            <a:r>
              <a:rPr lang="en-US" dirty="0"/>
              <a:t>These first-hand accounts enabled us to build a picture of the devastation and to put a plan into action within hours.</a:t>
            </a:r>
          </a:p>
          <a:p>
            <a:endParaRPr lang="en-GB" dirty="0"/>
          </a:p>
          <a:p>
            <a:r>
              <a:rPr lang="en-GB" dirty="0"/>
              <a:t>Morocco: </a:t>
            </a:r>
            <a:r>
              <a:rPr lang="en-US" dirty="0"/>
              <a:t>On the day the 2023 Morocco </a:t>
            </a:r>
            <a:r>
              <a:rPr lang="en-US" u="sng" dirty="0">
                <a:hlinkClick r:id="rId3"/>
              </a:rPr>
              <a:t>earthquake</a:t>
            </a:r>
            <a:r>
              <a:rPr lang="en-US" dirty="0"/>
              <a:t> struck, ShelterBox and Rotary members—in Morocco and around the world—started communicating about the response. By collaborating with Rotary members on logistics and permissions, and through practical support in our warehouse, we were able to get emergency aid to the communities who had been affected before freezing winter temperatures arrived. Thanks to our partners in District 9010 and The Grand Atlas Foundation, we supported thousands of people in 22 mountain villages to survive and recover.</a:t>
            </a:r>
          </a:p>
          <a:p>
            <a:endParaRPr lang="en-US" dirty="0"/>
          </a:p>
          <a:p>
            <a:r>
              <a:rPr lang="en-US" dirty="0"/>
              <a:t>Ethiopia: As part of our long-term Rotary engagement plan in </a:t>
            </a:r>
            <a:r>
              <a:rPr lang="en-US" u="sng" dirty="0">
                <a:hlinkClick r:id="rId4"/>
              </a:rPr>
              <a:t>Ethiopia</a:t>
            </a:r>
            <a:r>
              <a:rPr lang="en-US" dirty="0"/>
              <a:t>, ShelterBox and Rotary conducted a pilot project with our partner, IOM. Seven </a:t>
            </a:r>
            <a:r>
              <a:rPr lang="en-US" dirty="0" err="1"/>
              <a:t>Rotaractors</a:t>
            </a:r>
            <a:r>
              <a:rPr lang="en-US" dirty="0"/>
              <a:t> were identified to join the distributions in Afar alongside the ShelterBox team. The volunteers assisted our distribution of aid items to support people there in various ways, including delivering aid to households with persons with a disability.</a:t>
            </a:r>
          </a:p>
          <a:p>
            <a:endParaRPr lang="en-US" dirty="0"/>
          </a:p>
          <a:p>
            <a:pPr defTabSz="942289">
              <a:defRPr/>
            </a:pPr>
            <a:r>
              <a:rPr lang="en-US" dirty="0"/>
              <a:t>In the Philippines – it was </a:t>
            </a:r>
            <a:r>
              <a:rPr lang="en-GB" dirty="0"/>
              <a:t>The Rotary Club of Biliran Island was instrumental in the distribution of this vital aid, as their local knowledge insured ShelterBox could reach the most remote and most vulnerable families. </a:t>
            </a:r>
          </a:p>
          <a:p>
            <a:pPr defTabSz="942289">
              <a:defRPr/>
            </a:pPr>
            <a:endParaRPr lang="en-GB" dirty="0"/>
          </a:p>
          <a:p>
            <a:r>
              <a:rPr lang="en-GB" dirty="0"/>
              <a:t>While this alone is a great example of how effective the partnership between ShelterBox and Rotary can be at immediately responding to disasters with high quality emergency shelter aid, on this response, we were able to take the partnership one step further. </a:t>
            </a:r>
          </a:p>
          <a:p>
            <a:r>
              <a:rPr lang="en-GB" dirty="0"/>
              <a:t>The Village Project run by the Rotary Club of Biliran Island involved legally procuring land, construction of sixty transitional shelters, hands on training, and legal ownership documentation for families receiving the homes. Families were provided with technical training through TESDA (Technical Education and Skills Development Authority) to build their homes. In this way, not only will they have a safe place to live, but they also will have accredited training and a certificate which can help them gain employment in construction. The Rotary Club of Biliran Island helped secure the land, and provided the funding for the materials. ShelterBox was able to provide the roofing sheets for one of the Rotary Village sites, further strengthening our partnership while helping families recover.</a:t>
            </a:r>
          </a:p>
          <a:p>
            <a:r>
              <a:rPr lang="en-GB" dirty="0"/>
              <a:t> North Carolina: in the aftermaths of Hurricane Milton 1000’s of people were displaced.  Rotary Zones 33/34 and ShelterBox collaborated and assisted with the aid of Amazon Disaster, needed items like solar lights, blankets, clean water and more. </a:t>
            </a:r>
          </a:p>
          <a:p>
            <a:endParaRPr lang="en-GB" dirty="0"/>
          </a:p>
          <a:p>
            <a:r>
              <a:rPr lang="en-GB" dirty="0"/>
              <a:t>In LA when the devasting wildfires hit destroying 20,000 plus homes, Rotary </a:t>
            </a:r>
            <a:r>
              <a:rPr lang="en-GB" dirty="0" err="1"/>
              <a:t>Districsts</a:t>
            </a:r>
            <a:r>
              <a:rPr lang="en-GB" dirty="0"/>
              <a:t> 5280 and District 5300 worked alongside ShelterBox to set up an aid fund and made sure thousands of people received necessary relief items</a:t>
            </a:r>
          </a:p>
          <a:p>
            <a:endParaRPr lang="en-GB" dirty="0"/>
          </a:p>
          <a:p>
            <a:pPr lvl="0"/>
            <a:r>
              <a:rPr lang="en-GB" dirty="0"/>
              <a:t>In </a:t>
            </a:r>
            <a:r>
              <a:rPr lang="en-GB" dirty="0" err="1"/>
              <a:t>Mynamar</a:t>
            </a:r>
            <a:r>
              <a:rPr lang="en-GB" dirty="0"/>
              <a:t>, the most recent deployment – We are working closely with Rotary contacts across the region, including Rotary members in Myanmar.</a:t>
            </a:r>
          </a:p>
          <a:p>
            <a:pPr lvl="0"/>
            <a:r>
              <a:rPr lang="en-GB" dirty="0"/>
              <a:t>Rotary is shaping up to play a central role in our approach to this response.</a:t>
            </a:r>
          </a:p>
          <a:p>
            <a:pPr lvl="0"/>
            <a:r>
              <a:rPr lang="en-GB" dirty="0"/>
              <a:t>Rotarian members in Bangkok and Myanmar are providing invaluable support, information and coordination. This is both on a local club level and internationally from Rotary leadership.</a:t>
            </a:r>
          </a:p>
          <a:p>
            <a:pPr defTabSz="942289">
              <a:defRPr/>
            </a:pPr>
            <a:endParaRPr lang="en-GB" dirty="0"/>
          </a:p>
          <a:p>
            <a:pPr defTabSz="942289">
              <a:defRPr/>
            </a:pPr>
            <a:endParaRPr lang="en-GB" dirty="0"/>
          </a:p>
          <a:p>
            <a:endParaRPr lang="en-US" dirty="0"/>
          </a:p>
        </p:txBody>
      </p:sp>
      <p:sp>
        <p:nvSpPr>
          <p:cNvPr id="4" name="Slide Number Placeholder 3"/>
          <p:cNvSpPr>
            <a:spLocks noGrp="1"/>
          </p:cNvSpPr>
          <p:nvPr>
            <p:ph type="sldNum" sz="quarter" idx="5"/>
          </p:nvPr>
        </p:nvSpPr>
        <p:spPr/>
        <p:txBody>
          <a:bodyPr/>
          <a:lstStyle/>
          <a:p>
            <a:fld id="{660E7E3F-EDC1-45CD-BECF-561EB2772A0D}" type="slidenum">
              <a:rPr lang="en-GB" smtClean="0"/>
              <a:t>6</a:t>
            </a:fld>
            <a:endParaRPr lang="en-GB"/>
          </a:p>
        </p:txBody>
      </p:sp>
    </p:spTree>
    <p:extLst>
      <p:ext uri="{BB962C8B-B14F-4D97-AF65-F5344CB8AC3E}">
        <p14:creationId xmlns:p14="http://schemas.microsoft.com/office/powerpoint/2010/main" val="41936553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60E7E3F-EDC1-45CD-BECF-561EB2772A0D}" type="slidenum">
              <a:rPr lang="en-GB" smtClean="0"/>
              <a:t>7</a:t>
            </a:fld>
            <a:endParaRPr lang="en-GB"/>
          </a:p>
        </p:txBody>
      </p:sp>
    </p:spTree>
    <p:extLst>
      <p:ext uri="{BB962C8B-B14F-4D97-AF65-F5344CB8AC3E}">
        <p14:creationId xmlns:p14="http://schemas.microsoft.com/office/powerpoint/2010/main" val="2197989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a:p>
            <a:pPr rtl="0" fontAlgn="base"/>
            <a:r>
              <a:rPr lang="en-US" dirty="0"/>
              <a:t>Rotary’s 7 areas of focus are important to ShelterBox too. At ShelterBox, we are committed to environmental sustainability, balancing our humanitarian work with environmental responsibility. We’re working hard to make our operations greener and reduce our carbon footprint.  </a:t>
            </a:r>
          </a:p>
          <a:p>
            <a:pPr rtl="0" fontAlgn="base"/>
            <a:r>
              <a:rPr lang="en-US" dirty="0"/>
              <a:t> </a:t>
            </a:r>
          </a:p>
          <a:p>
            <a:pPr rtl="0" fontAlgn="base"/>
            <a:r>
              <a:rPr lang="en-US" dirty="0"/>
              <a:t>Our sustainability priorities for 2024-2026 are: </a:t>
            </a:r>
          </a:p>
          <a:p>
            <a:pPr rtl="0" fontAlgn="base"/>
            <a:r>
              <a:rPr lang="en-US" dirty="0"/>
              <a:t> </a:t>
            </a:r>
          </a:p>
          <a:p>
            <a:pPr rtl="0" fontAlgn="base"/>
            <a:r>
              <a:rPr lang="en-US" dirty="0" err="1"/>
              <a:t>Minimise</a:t>
            </a:r>
            <a:r>
              <a:rPr lang="en-US" dirty="0"/>
              <a:t> the environmental impact of aid items </a:t>
            </a:r>
          </a:p>
          <a:p>
            <a:pPr rtl="0" fontAlgn="base"/>
            <a:r>
              <a:rPr lang="en-US" dirty="0"/>
              <a:t>Develop a better understanding of our freight emissions </a:t>
            </a:r>
          </a:p>
          <a:p>
            <a:pPr rtl="0" fontAlgn="base"/>
            <a:r>
              <a:rPr lang="en-US" dirty="0"/>
              <a:t>Integrate sustainability into our response project plans  </a:t>
            </a:r>
          </a:p>
          <a:p>
            <a:pPr rtl="0" fontAlgn="base"/>
            <a:r>
              <a:rPr lang="en-US" dirty="0"/>
              <a:t>Understand more about how aid items can be used after they’ve served their original purpose.  </a:t>
            </a:r>
          </a:p>
          <a:p>
            <a:pPr rtl="0" fontAlgn="base"/>
            <a:r>
              <a:rPr lang="en-US" dirty="0"/>
              <a:t> </a:t>
            </a:r>
          </a:p>
          <a:p>
            <a:pPr rtl="0" fontAlgn="base"/>
            <a:r>
              <a:rPr lang="en-US" dirty="0"/>
              <a:t>By integrating sustainable practices into everything we do, from head office efficiency and procurement to logistics and community engagement, we can drive systemic change and contribute to a greener, more resilient future for humanitarian aid.  </a:t>
            </a:r>
          </a:p>
          <a:p>
            <a:pPr rtl="0" fontAlgn="base"/>
            <a:r>
              <a:rPr lang="en-US" dirty="0"/>
              <a:t> </a:t>
            </a:r>
          </a:p>
          <a:p>
            <a:pPr rtl="0" fontAlgn="base"/>
            <a:r>
              <a:rPr lang="en-US" dirty="0"/>
              <a:t>Sustainability is not a one-size-fits-all solution; it is a dynamic approach that should be part of all of our operations. We’re learning and evolving with each step. Small, sustained changes can lead to big impacts. </a:t>
            </a:r>
          </a:p>
          <a:p>
            <a:pPr rtl="0" fontAlgn="base"/>
            <a:r>
              <a:rPr lang="en-US" dirty="0"/>
              <a:t> </a:t>
            </a:r>
          </a:p>
          <a:p>
            <a:endParaRPr lang="en-GB" dirty="0"/>
          </a:p>
        </p:txBody>
      </p:sp>
      <p:sp>
        <p:nvSpPr>
          <p:cNvPr id="4" name="Slide Number Placeholder 3"/>
          <p:cNvSpPr>
            <a:spLocks noGrp="1"/>
          </p:cNvSpPr>
          <p:nvPr>
            <p:ph type="sldNum" sz="quarter" idx="5"/>
          </p:nvPr>
        </p:nvSpPr>
        <p:spPr/>
        <p:txBody>
          <a:bodyPr/>
          <a:lstStyle/>
          <a:p>
            <a:fld id="{660E7E3F-EDC1-45CD-BECF-561EB2772A0D}" type="slidenum">
              <a:rPr lang="en-GB" smtClean="0"/>
              <a:t>8</a:t>
            </a:fld>
            <a:endParaRPr lang="en-GB"/>
          </a:p>
        </p:txBody>
      </p:sp>
    </p:spTree>
    <p:extLst>
      <p:ext uri="{BB962C8B-B14F-4D97-AF65-F5344CB8AC3E}">
        <p14:creationId xmlns:p14="http://schemas.microsoft.com/office/powerpoint/2010/main" val="3815172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Bangladesh</a:t>
            </a:r>
          </a:p>
          <a:p>
            <a:r>
              <a:rPr lang="en-US" dirty="0"/>
              <a:t>As tangible as our aid is, it’s important to remember that shelter means more than simply a product – we provide tools for self recovery. A shelter creates a space where families can have privacy from the rest of the world, where they can feel safety and security in being together. We will not stop.  We will do whatever it takes to ensure that no family </a:t>
            </a:r>
            <a:r>
              <a:rPr lang="en-US" dirty="0" err="1"/>
              <a:t>goaes</a:t>
            </a:r>
            <a:r>
              <a:rPr lang="en-US" dirty="0"/>
              <a:t> without shelter.  With your help we can make sure that no family is forgotten or left behind. </a:t>
            </a:r>
            <a:endParaRPr lang="en-GB" dirty="0"/>
          </a:p>
        </p:txBody>
      </p:sp>
      <p:sp>
        <p:nvSpPr>
          <p:cNvPr id="4" name="Slide Number Placeholder 3"/>
          <p:cNvSpPr>
            <a:spLocks noGrp="1"/>
          </p:cNvSpPr>
          <p:nvPr>
            <p:ph type="sldNum" sz="quarter" idx="5"/>
          </p:nvPr>
        </p:nvSpPr>
        <p:spPr/>
        <p:txBody>
          <a:bodyPr/>
          <a:lstStyle/>
          <a:p>
            <a:fld id="{660E7E3F-EDC1-45CD-BECF-561EB2772A0D}" type="slidenum">
              <a:rPr lang="en-GB" smtClean="0"/>
              <a:t>9</a:t>
            </a:fld>
            <a:endParaRPr lang="en-GB"/>
          </a:p>
        </p:txBody>
      </p:sp>
    </p:spTree>
    <p:extLst>
      <p:ext uri="{BB962C8B-B14F-4D97-AF65-F5344CB8AC3E}">
        <p14:creationId xmlns:p14="http://schemas.microsoft.com/office/powerpoint/2010/main" val="28470335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4" name="object 3">
            <a:extLst>
              <a:ext uri="{FF2B5EF4-FFF2-40B4-BE49-F238E27FC236}">
                <a16:creationId xmlns:a16="http://schemas.microsoft.com/office/drawing/2014/main" id="{E2642E22-1C08-3B4F-8007-2316C4773A91}"/>
              </a:ext>
            </a:extLst>
          </p:cNvPr>
          <p:cNvPicPr/>
          <p:nvPr userDrawn="1"/>
        </p:nvPicPr>
        <p:blipFill>
          <a:blip r:embed="rId2" cstate="print"/>
          <a:stretch>
            <a:fillRect/>
          </a:stretch>
        </p:blipFill>
        <p:spPr>
          <a:xfrm>
            <a:off x="-12001" y="0"/>
            <a:ext cx="12204001" cy="6839991"/>
          </a:xfrm>
          <a:prstGeom prst="rect">
            <a:avLst/>
          </a:prstGeom>
        </p:spPr>
      </p:pic>
      <p:sp>
        <p:nvSpPr>
          <p:cNvPr id="23" name="object 9">
            <a:extLst>
              <a:ext uri="{FF2B5EF4-FFF2-40B4-BE49-F238E27FC236}">
                <a16:creationId xmlns:a16="http://schemas.microsoft.com/office/drawing/2014/main" id="{E3EF76D5-1CFF-BA4B-8719-8D86A6752641}"/>
              </a:ext>
            </a:extLst>
          </p:cNvPr>
          <p:cNvSpPr/>
          <p:nvPr userDrawn="1"/>
        </p:nvSpPr>
        <p:spPr>
          <a:xfrm>
            <a:off x="-25856" y="4485192"/>
            <a:ext cx="6301965" cy="2026444"/>
          </a:xfrm>
          <a:custGeom>
            <a:avLst/>
            <a:gdLst/>
            <a:ahLst/>
            <a:cxnLst/>
            <a:rect l="l" t="t" r="r" b="b"/>
            <a:pathLst>
              <a:path w="6322695" h="1800225">
                <a:moveTo>
                  <a:pt x="6322606" y="0"/>
                </a:moveTo>
                <a:lnTo>
                  <a:pt x="0" y="0"/>
                </a:lnTo>
                <a:lnTo>
                  <a:pt x="0" y="1800009"/>
                </a:lnTo>
                <a:lnTo>
                  <a:pt x="6322606" y="1800009"/>
                </a:lnTo>
                <a:lnTo>
                  <a:pt x="6322606" y="0"/>
                </a:lnTo>
                <a:close/>
              </a:path>
            </a:pathLst>
          </a:custGeom>
          <a:solidFill>
            <a:srgbClr val="00B18D"/>
          </a:solidFill>
        </p:spPr>
        <p:txBody>
          <a:bodyPr wrap="square" lIns="0" tIns="0" rIns="0" bIns="0" rtlCol="0"/>
          <a:lstStyle/>
          <a:p>
            <a:endParaRPr>
              <a:solidFill>
                <a:schemeClr val="bg1"/>
              </a:solidFill>
            </a:endParaRPr>
          </a:p>
        </p:txBody>
      </p:sp>
      <p:sp>
        <p:nvSpPr>
          <p:cNvPr id="2" name="Title 1">
            <a:extLst>
              <a:ext uri="{FF2B5EF4-FFF2-40B4-BE49-F238E27FC236}">
                <a16:creationId xmlns:a16="http://schemas.microsoft.com/office/drawing/2014/main" id="{2EE39831-0131-E84C-BC59-7E32AE3B3E3A}"/>
              </a:ext>
            </a:extLst>
          </p:cNvPr>
          <p:cNvSpPr>
            <a:spLocks noGrp="1"/>
          </p:cNvSpPr>
          <p:nvPr>
            <p:ph type="ctrTitle" hasCustomPrompt="1"/>
          </p:nvPr>
        </p:nvSpPr>
        <p:spPr>
          <a:xfrm>
            <a:off x="340363" y="4696691"/>
            <a:ext cx="5763491" cy="1149928"/>
          </a:xfrm>
        </p:spPr>
        <p:txBody>
          <a:bodyPr lIns="0" tIns="0" rIns="0" bIns="0" anchor="t" anchorCtr="0">
            <a:normAutofit/>
          </a:bodyPr>
          <a:lstStyle>
            <a:lvl1pPr algn="l">
              <a:lnSpc>
                <a:spcPts val="4400"/>
              </a:lnSpc>
              <a:defRPr sz="4400">
                <a:solidFill>
                  <a:schemeClr val="accent1"/>
                </a:solidFill>
              </a:defRPr>
            </a:lvl1pPr>
          </a:lstStyle>
          <a:p>
            <a:r>
              <a:rPr lang="en-GB"/>
              <a:t>PRESENTATION TITLE HERE</a:t>
            </a:r>
            <a:endParaRPr lang="en-US"/>
          </a:p>
        </p:txBody>
      </p:sp>
      <p:pic>
        <p:nvPicPr>
          <p:cNvPr id="26" name="Picture 25" descr="A green text on a black background&#10;&#10;Description automatically generated">
            <a:extLst>
              <a:ext uri="{FF2B5EF4-FFF2-40B4-BE49-F238E27FC236}">
                <a16:creationId xmlns:a16="http://schemas.microsoft.com/office/drawing/2014/main" id="{9ED19FCF-D053-6D47-BC37-3C34757D0207}"/>
              </a:ext>
            </a:extLst>
          </p:cNvPr>
          <p:cNvPicPr>
            <a:picLocks noChangeAspect="1"/>
          </p:cNvPicPr>
          <p:nvPr userDrawn="1"/>
        </p:nvPicPr>
        <p:blipFill>
          <a:blip r:embed="rId3"/>
          <a:stretch>
            <a:fillRect/>
          </a:stretch>
        </p:blipFill>
        <p:spPr>
          <a:xfrm>
            <a:off x="8319660" y="314322"/>
            <a:ext cx="3457751" cy="633921"/>
          </a:xfrm>
          <a:prstGeom prst="rect">
            <a:avLst/>
          </a:prstGeom>
        </p:spPr>
      </p:pic>
      <p:sp>
        <p:nvSpPr>
          <p:cNvPr id="3" name="Subtitle 2">
            <a:extLst>
              <a:ext uri="{FF2B5EF4-FFF2-40B4-BE49-F238E27FC236}">
                <a16:creationId xmlns:a16="http://schemas.microsoft.com/office/drawing/2014/main" id="{CB48203B-4D82-E749-80EE-CF75FA68F733}"/>
              </a:ext>
            </a:extLst>
          </p:cNvPr>
          <p:cNvSpPr>
            <a:spLocks noGrp="1"/>
          </p:cNvSpPr>
          <p:nvPr>
            <p:ph type="subTitle" idx="1" hasCustomPrompt="1"/>
          </p:nvPr>
        </p:nvSpPr>
        <p:spPr>
          <a:xfrm>
            <a:off x="340363" y="5956839"/>
            <a:ext cx="5763491" cy="430106"/>
          </a:xfrm>
        </p:spPr>
        <p:txBody>
          <a:bodyPr lIns="0" tIns="0" rIns="0" bIns="0">
            <a:normAutofit/>
          </a:bodyPr>
          <a:lstStyle>
            <a:lvl1pPr marL="0" indent="0" algn="l">
              <a:buNone/>
              <a:defRPr sz="2000" b="1">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STYLE</a:t>
            </a:r>
            <a:endParaRPr lang="en-US"/>
          </a:p>
        </p:txBody>
      </p:sp>
    </p:spTree>
    <p:extLst>
      <p:ext uri="{BB962C8B-B14F-4D97-AF65-F5344CB8AC3E}">
        <p14:creationId xmlns:p14="http://schemas.microsoft.com/office/powerpoint/2010/main" val="19939320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1"/>
                </a:solidFill>
                <a:latin typeface="Arial Black"/>
                <a:cs typeface="Arial Black"/>
              </a:rPr>
              <a:t>NO</a:t>
            </a:r>
            <a:r>
              <a:rPr sz="1300" b="1" spc="10">
                <a:solidFill>
                  <a:schemeClr val="bg1"/>
                </a:solidFill>
                <a:latin typeface="Arial Black"/>
                <a:cs typeface="Arial Black"/>
              </a:rPr>
              <a:t> </a:t>
            </a:r>
            <a:r>
              <a:rPr sz="1300" b="1">
                <a:solidFill>
                  <a:schemeClr val="bg1"/>
                </a:solidFill>
                <a:latin typeface="Arial Black"/>
                <a:cs typeface="Arial Black"/>
              </a:rPr>
              <a:t>ONE</a:t>
            </a:r>
            <a:r>
              <a:rPr sz="1300" b="1" spc="15">
                <a:solidFill>
                  <a:schemeClr val="bg1"/>
                </a:solidFill>
                <a:latin typeface="Arial Black"/>
                <a:cs typeface="Arial Black"/>
              </a:rPr>
              <a:t> </a:t>
            </a:r>
            <a:r>
              <a:rPr sz="1300" b="1" spc="-10">
                <a:solidFill>
                  <a:schemeClr val="bg1"/>
                </a:solidFill>
                <a:latin typeface="Arial Black"/>
                <a:cs typeface="Arial Black"/>
              </a:rPr>
              <a:t>WITHOUT </a:t>
            </a:r>
            <a:r>
              <a:rPr sz="1300" b="1">
                <a:solidFill>
                  <a:schemeClr val="bg1"/>
                </a:solidFill>
                <a:latin typeface="Arial Black"/>
                <a:cs typeface="Arial Black"/>
              </a:rPr>
              <a:t>SHELTER</a:t>
            </a:r>
            <a:r>
              <a:rPr sz="1300" b="1" spc="40">
                <a:solidFill>
                  <a:schemeClr val="bg1"/>
                </a:solidFill>
                <a:latin typeface="Arial Black"/>
                <a:cs typeface="Arial Black"/>
              </a:rPr>
              <a:t> </a:t>
            </a:r>
            <a:r>
              <a:rPr sz="1300" b="1">
                <a:solidFill>
                  <a:schemeClr val="bg1"/>
                </a:solidFill>
                <a:latin typeface="Arial Black"/>
                <a:cs typeface="Arial Black"/>
              </a:rPr>
              <a:t>AFTER</a:t>
            </a:r>
            <a:r>
              <a:rPr sz="1300" b="1" spc="45">
                <a:solidFill>
                  <a:schemeClr val="bg1"/>
                </a:solidFill>
                <a:latin typeface="Arial Black"/>
                <a:cs typeface="Arial Black"/>
              </a:rPr>
              <a:t> </a:t>
            </a:r>
            <a:r>
              <a:rPr sz="1300" b="1" spc="-10">
                <a:solidFill>
                  <a:schemeClr val="bg1"/>
                </a:solidFill>
                <a:latin typeface="Arial Black"/>
                <a:cs typeface="Arial Black"/>
              </a:rPr>
              <a:t>DISASTER</a:t>
            </a:r>
            <a:endParaRPr sz="1300">
              <a:solidFill>
                <a:schemeClr val="bg1"/>
              </a:solidFill>
              <a:latin typeface="Arial Black"/>
              <a:cs typeface="Arial Black"/>
            </a:endParaRPr>
          </a:p>
        </p:txBody>
      </p:sp>
      <p:pic>
        <p:nvPicPr>
          <p:cNvPr id="10" name="Picture 9" descr="A green text on a black background&#10;&#10;Description automatically generated">
            <a:extLst>
              <a:ext uri="{FF2B5EF4-FFF2-40B4-BE49-F238E27FC236}">
                <a16:creationId xmlns:a16="http://schemas.microsoft.com/office/drawing/2014/main" id="{B6C00C21-3709-3D4D-A409-4A3B5EDD24B6}"/>
              </a:ext>
            </a:extLst>
          </p:cNvPr>
          <p:cNvPicPr>
            <a:picLocks noChangeAspect="1"/>
          </p:cNvPicPr>
          <p:nvPr userDrawn="1"/>
        </p:nvPicPr>
        <p:blipFill>
          <a:blip r:embed="rId2"/>
          <a:stretch>
            <a:fillRect/>
          </a:stretch>
        </p:blipFill>
        <p:spPr>
          <a:xfrm>
            <a:off x="8319660" y="435085"/>
            <a:ext cx="3034140" cy="556259"/>
          </a:xfrm>
          <a:prstGeom prst="rect">
            <a:avLst/>
          </a:prstGeom>
        </p:spPr>
      </p:pic>
      <p:sp>
        <p:nvSpPr>
          <p:cNvPr id="5" name="Picture Placeholder 4">
            <a:extLst>
              <a:ext uri="{FF2B5EF4-FFF2-40B4-BE49-F238E27FC236}">
                <a16:creationId xmlns:a16="http://schemas.microsoft.com/office/drawing/2014/main" id="{6384CE07-10A4-1347-B28C-398B6C539D88}"/>
              </a:ext>
            </a:extLst>
          </p:cNvPr>
          <p:cNvSpPr>
            <a:spLocks noGrp="1"/>
          </p:cNvSpPr>
          <p:nvPr>
            <p:ph type="pic" sz="quarter" idx="11"/>
          </p:nvPr>
        </p:nvSpPr>
        <p:spPr>
          <a:xfrm>
            <a:off x="6096000" y="1550988"/>
            <a:ext cx="5257800" cy="4559300"/>
          </a:xfrm>
          <a:blipFill>
            <a:blip r:embed="rId3">
              <a:extLst>
                <a:ext uri="{28A0092B-C50C-407E-A947-70E740481C1C}">
                  <a14:useLocalDpi xmlns:a14="http://schemas.microsoft.com/office/drawing/2010/main"/>
                </a:ext>
              </a:extLst>
            </a:blip>
            <a:stretch>
              <a:fillRect l="702" t="256" r="-37641" b="-10799"/>
            </a:stretch>
          </a:blipFill>
        </p:spPr>
        <p:txBody>
          <a:bodyPr/>
          <a:lstStyle/>
          <a:p>
            <a:endParaRPr lang="en-US"/>
          </a:p>
        </p:txBody>
      </p:sp>
    </p:spTree>
    <p:extLst>
      <p:ext uri="{BB962C8B-B14F-4D97-AF65-F5344CB8AC3E}">
        <p14:creationId xmlns:p14="http://schemas.microsoft.com/office/powerpoint/2010/main" val="317571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1"/>
                </a:solidFill>
                <a:latin typeface="Arial Black"/>
                <a:cs typeface="Arial Black"/>
              </a:rPr>
              <a:t>NO</a:t>
            </a:r>
            <a:r>
              <a:rPr sz="1300" b="1" spc="10">
                <a:solidFill>
                  <a:schemeClr val="bg1"/>
                </a:solidFill>
                <a:latin typeface="Arial Black"/>
                <a:cs typeface="Arial Black"/>
              </a:rPr>
              <a:t> </a:t>
            </a:r>
            <a:r>
              <a:rPr sz="1300" b="1">
                <a:solidFill>
                  <a:schemeClr val="bg1"/>
                </a:solidFill>
                <a:latin typeface="Arial Black"/>
                <a:cs typeface="Arial Black"/>
              </a:rPr>
              <a:t>ONE</a:t>
            </a:r>
            <a:r>
              <a:rPr sz="1300" b="1" spc="15">
                <a:solidFill>
                  <a:schemeClr val="bg1"/>
                </a:solidFill>
                <a:latin typeface="Arial Black"/>
                <a:cs typeface="Arial Black"/>
              </a:rPr>
              <a:t> </a:t>
            </a:r>
            <a:r>
              <a:rPr sz="1300" b="1" spc="-10">
                <a:solidFill>
                  <a:schemeClr val="bg1"/>
                </a:solidFill>
                <a:latin typeface="Arial Black"/>
                <a:cs typeface="Arial Black"/>
              </a:rPr>
              <a:t>WITHOUT </a:t>
            </a:r>
            <a:r>
              <a:rPr sz="1300" b="1">
                <a:solidFill>
                  <a:schemeClr val="bg1"/>
                </a:solidFill>
                <a:latin typeface="Arial Black"/>
                <a:cs typeface="Arial Black"/>
              </a:rPr>
              <a:t>SHELTER</a:t>
            </a:r>
            <a:r>
              <a:rPr sz="1300" b="1" spc="40">
                <a:solidFill>
                  <a:schemeClr val="bg1"/>
                </a:solidFill>
                <a:latin typeface="Arial Black"/>
                <a:cs typeface="Arial Black"/>
              </a:rPr>
              <a:t> </a:t>
            </a:r>
            <a:r>
              <a:rPr sz="1300" b="1">
                <a:solidFill>
                  <a:schemeClr val="bg1"/>
                </a:solidFill>
                <a:latin typeface="Arial Black"/>
                <a:cs typeface="Arial Black"/>
              </a:rPr>
              <a:t>AFTER</a:t>
            </a:r>
            <a:r>
              <a:rPr sz="1300" b="1" spc="45">
                <a:solidFill>
                  <a:schemeClr val="bg1"/>
                </a:solidFill>
                <a:latin typeface="Arial Black"/>
                <a:cs typeface="Arial Black"/>
              </a:rPr>
              <a:t> </a:t>
            </a:r>
            <a:r>
              <a:rPr sz="1300" b="1" spc="-10">
                <a:solidFill>
                  <a:schemeClr val="bg1"/>
                </a:solidFill>
                <a:latin typeface="Arial Black"/>
                <a:cs typeface="Arial Black"/>
              </a:rPr>
              <a:t>DISASTER</a:t>
            </a:r>
            <a:endParaRPr sz="1300">
              <a:solidFill>
                <a:schemeClr val="bg1"/>
              </a:solidFill>
              <a:latin typeface="Arial Black"/>
              <a:cs typeface="Arial Black"/>
            </a:endParaRPr>
          </a:p>
        </p:txBody>
      </p:sp>
      <p:pic>
        <p:nvPicPr>
          <p:cNvPr id="10" name="Picture 9" descr="A green text on a black background&#10;&#10;Description automatically generated">
            <a:extLst>
              <a:ext uri="{FF2B5EF4-FFF2-40B4-BE49-F238E27FC236}">
                <a16:creationId xmlns:a16="http://schemas.microsoft.com/office/drawing/2014/main" id="{B6C00C21-3709-3D4D-A409-4A3B5EDD24B6}"/>
              </a:ext>
            </a:extLst>
          </p:cNvPr>
          <p:cNvPicPr>
            <a:picLocks noChangeAspect="1"/>
          </p:cNvPicPr>
          <p:nvPr userDrawn="1"/>
        </p:nvPicPr>
        <p:blipFill>
          <a:blip r:embed="rId2"/>
          <a:stretch>
            <a:fillRect/>
          </a:stretch>
        </p:blipFill>
        <p:spPr>
          <a:xfrm>
            <a:off x="8319660" y="435085"/>
            <a:ext cx="3034140" cy="556259"/>
          </a:xfrm>
          <a:prstGeom prst="rect">
            <a:avLst/>
          </a:prstGeom>
        </p:spPr>
      </p:pic>
    </p:spTree>
    <p:extLst>
      <p:ext uri="{BB962C8B-B14F-4D97-AF65-F5344CB8AC3E}">
        <p14:creationId xmlns:p14="http://schemas.microsoft.com/office/powerpoint/2010/main" val="2207060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3F2662-3704-A341-835A-6E3FE51B89D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1992598"/>
            <a:ext cx="5743286" cy="2482420"/>
          </a:xfrm>
        </p:spPr>
        <p:txBody>
          <a:bodyPr lIns="0" tIns="0" rIns="0" bIns="0" anchor="t" anchorCtr="0">
            <a:noAutofit/>
          </a:bodyPr>
          <a:lstStyle>
            <a:lvl1pPr>
              <a:defRPr sz="3400">
                <a:solidFill>
                  <a:schemeClr val="bg2"/>
                </a:solidFill>
              </a:defRPr>
            </a:lvl1pPr>
          </a:lstStyle>
          <a:p>
            <a:r>
              <a:rPr lang="en-GB"/>
              <a:t>“Quote to go here”</a:t>
            </a:r>
            <a:endParaRPr lang="en-US"/>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2"/>
                </a:solidFill>
                <a:latin typeface="Arial Black"/>
                <a:cs typeface="Arial Black"/>
              </a:rPr>
              <a:t>NO</a:t>
            </a:r>
            <a:r>
              <a:rPr sz="1300" b="1" spc="10">
                <a:solidFill>
                  <a:schemeClr val="bg2"/>
                </a:solidFill>
                <a:latin typeface="Arial Black"/>
                <a:cs typeface="Arial Black"/>
              </a:rPr>
              <a:t> </a:t>
            </a:r>
            <a:r>
              <a:rPr sz="1300" b="1">
                <a:solidFill>
                  <a:schemeClr val="bg2"/>
                </a:solidFill>
                <a:latin typeface="Arial Black"/>
                <a:cs typeface="Arial Black"/>
              </a:rPr>
              <a:t>ONE</a:t>
            </a:r>
            <a:r>
              <a:rPr sz="1300" b="1" spc="15">
                <a:solidFill>
                  <a:schemeClr val="bg2"/>
                </a:solidFill>
                <a:latin typeface="Arial Black"/>
                <a:cs typeface="Arial Black"/>
              </a:rPr>
              <a:t> </a:t>
            </a:r>
            <a:r>
              <a:rPr sz="1300" b="1" spc="-10">
                <a:solidFill>
                  <a:schemeClr val="bg1"/>
                </a:solidFill>
                <a:latin typeface="Arial Black"/>
                <a:cs typeface="Arial Black"/>
              </a:rPr>
              <a:t>WITHOUT</a:t>
            </a:r>
            <a:r>
              <a:rPr sz="1300" b="1" spc="-10">
                <a:solidFill>
                  <a:schemeClr val="bg2"/>
                </a:solidFill>
                <a:latin typeface="Arial Black"/>
                <a:cs typeface="Arial Black"/>
              </a:rPr>
              <a:t> </a:t>
            </a:r>
            <a:r>
              <a:rPr sz="1300" b="1">
                <a:solidFill>
                  <a:schemeClr val="bg2"/>
                </a:solidFill>
                <a:latin typeface="Arial Black"/>
                <a:cs typeface="Arial Black"/>
              </a:rPr>
              <a:t>SHELTER</a:t>
            </a:r>
            <a:r>
              <a:rPr sz="1300" b="1" spc="40">
                <a:solidFill>
                  <a:schemeClr val="bg2"/>
                </a:solidFill>
                <a:latin typeface="Arial Black"/>
                <a:cs typeface="Arial Black"/>
              </a:rPr>
              <a:t> </a:t>
            </a:r>
            <a:r>
              <a:rPr sz="1300" b="1">
                <a:solidFill>
                  <a:schemeClr val="bg2"/>
                </a:solidFill>
                <a:latin typeface="Arial Black"/>
                <a:cs typeface="Arial Black"/>
              </a:rPr>
              <a:t>AFTER</a:t>
            </a:r>
            <a:r>
              <a:rPr sz="1300" b="1" spc="45">
                <a:solidFill>
                  <a:schemeClr val="bg2"/>
                </a:solidFill>
                <a:latin typeface="Arial Black"/>
                <a:cs typeface="Arial Black"/>
              </a:rPr>
              <a:t> </a:t>
            </a:r>
            <a:r>
              <a:rPr sz="1300" b="1" spc="-10">
                <a:solidFill>
                  <a:schemeClr val="bg2"/>
                </a:solidFill>
                <a:latin typeface="Arial Black"/>
                <a:cs typeface="Arial Black"/>
              </a:rPr>
              <a:t>DISASTER</a:t>
            </a:r>
            <a:endParaRPr sz="1300">
              <a:solidFill>
                <a:schemeClr val="bg2"/>
              </a:solidFill>
              <a:latin typeface="Arial Black"/>
              <a:cs typeface="Arial Black"/>
            </a:endParaRPr>
          </a:p>
        </p:txBody>
      </p:sp>
      <p:pic>
        <p:nvPicPr>
          <p:cNvPr id="10" name="Picture 9">
            <a:extLst>
              <a:ext uri="{FF2B5EF4-FFF2-40B4-BE49-F238E27FC236}">
                <a16:creationId xmlns:a16="http://schemas.microsoft.com/office/drawing/2014/main" id="{B6C00C21-3709-3D4D-A409-4A3B5EDD24B6}"/>
              </a:ext>
            </a:extLst>
          </p:cNvPr>
          <p:cNvPicPr>
            <a:picLocks noChangeAspect="1"/>
          </p:cNvPicPr>
          <p:nvPr userDrawn="1"/>
        </p:nvPicPr>
        <p:blipFill>
          <a:blip r:embed="rId2"/>
          <a:srcRect/>
          <a:stretch/>
        </p:blipFill>
        <p:spPr>
          <a:xfrm>
            <a:off x="8319660" y="435085"/>
            <a:ext cx="3034140" cy="556259"/>
          </a:xfrm>
          <a:prstGeom prst="rect">
            <a:avLst/>
          </a:prstGeom>
        </p:spPr>
      </p:pic>
      <p:sp>
        <p:nvSpPr>
          <p:cNvPr id="13" name="Text Placeholder 12">
            <a:extLst>
              <a:ext uri="{FF2B5EF4-FFF2-40B4-BE49-F238E27FC236}">
                <a16:creationId xmlns:a16="http://schemas.microsoft.com/office/drawing/2014/main" id="{8F203B4D-8E19-FB43-B2F1-5D3EF1269BE0}"/>
              </a:ext>
            </a:extLst>
          </p:cNvPr>
          <p:cNvSpPr>
            <a:spLocks noGrp="1"/>
          </p:cNvSpPr>
          <p:nvPr>
            <p:ph type="body" sz="quarter" idx="10" hasCustomPrompt="1"/>
          </p:nvPr>
        </p:nvSpPr>
        <p:spPr>
          <a:xfrm>
            <a:off x="1224958" y="4835121"/>
            <a:ext cx="5743286" cy="327822"/>
          </a:xfrm>
        </p:spPr>
        <p:txBody>
          <a:bodyPr lIns="0" tIns="0" rIns="0">
            <a:normAutofit/>
          </a:bodyPr>
          <a:lstStyle>
            <a:lvl1pPr marL="0" indent="0">
              <a:buNone/>
              <a:defRPr sz="1600" b="0" i="0">
                <a:solidFill>
                  <a:schemeClr val="bg2"/>
                </a:solidFill>
                <a:latin typeface="Arial" panose="020B0604020202020204" pitchFamily="34" charset="0"/>
                <a:cs typeface="Arial" panose="020B0604020202020204" pitchFamily="34" charset="0"/>
              </a:defRPr>
            </a:lvl1pPr>
          </a:lstStyle>
          <a:p>
            <a:pPr lvl="0"/>
            <a:r>
              <a:rPr lang="en-GB"/>
              <a:t>- Name, Place</a:t>
            </a:r>
          </a:p>
        </p:txBody>
      </p:sp>
      <p:sp>
        <p:nvSpPr>
          <p:cNvPr id="12" name="Picture Placeholder 5">
            <a:extLst>
              <a:ext uri="{FF2B5EF4-FFF2-40B4-BE49-F238E27FC236}">
                <a16:creationId xmlns:a16="http://schemas.microsoft.com/office/drawing/2014/main" id="{661F3D29-5AD6-3F40-8A71-4BC94E6DCE19}"/>
              </a:ext>
            </a:extLst>
          </p:cNvPr>
          <p:cNvSpPr>
            <a:spLocks noGrp="1"/>
          </p:cNvSpPr>
          <p:nvPr>
            <p:ph type="pic" sz="quarter" idx="11"/>
          </p:nvPr>
        </p:nvSpPr>
        <p:spPr>
          <a:xfrm>
            <a:off x="7389813" y="1947863"/>
            <a:ext cx="3963987" cy="3979862"/>
          </a:xfrm>
          <a:blipFill dpi="0" rotWithShape="0">
            <a:blip r:embed="rId3">
              <a:extLst>
                <a:ext uri="{28A0092B-C50C-407E-A947-70E740481C1C}">
                  <a14:useLocalDpi xmlns:a14="http://schemas.microsoft.com/office/drawing/2010/main"/>
                </a:ext>
              </a:extLst>
            </a:blip>
            <a:srcRect/>
            <a:stretch>
              <a:fillRect l="-49899" t="-21007" r="-49899" b="-13772"/>
            </a:stretch>
          </a:blipFill>
          <a:ln w="73025">
            <a:solidFill>
              <a:schemeClr val="bg1"/>
            </a:solidFill>
            <a:miter lim="800000"/>
          </a:ln>
        </p:spPr>
        <p:txBody>
          <a:bodyPr/>
          <a:lstStyle/>
          <a:p>
            <a:endParaRPr lang="en-US"/>
          </a:p>
        </p:txBody>
      </p:sp>
    </p:spTree>
    <p:extLst>
      <p:ext uri="{BB962C8B-B14F-4D97-AF65-F5344CB8AC3E}">
        <p14:creationId xmlns:p14="http://schemas.microsoft.com/office/powerpoint/2010/main" val="193027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EE463-2474-6E30-4425-E4477AACA5C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40BB95-9C56-215E-484E-321DF8D13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3E0CBB-25D3-EBD2-DCCF-9BEE63CD8D2B}"/>
              </a:ext>
            </a:extLst>
          </p:cNvPr>
          <p:cNvSpPr>
            <a:spLocks noGrp="1"/>
          </p:cNvSpPr>
          <p:nvPr>
            <p:ph type="dt" sz="half" idx="10"/>
          </p:nvPr>
        </p:nvSpPr>
        <p:spPr/>
        <p:txBody>
          <a:bodyPr/>
          <a:lstStyle/>
          <a:p>
            <a:fld id="{B9383A3B-0629-438F-AE58-CE336D9A27D9}" type="datetimeFigureOut">
              <a:rPr lang="en-GB" smtClean="0"/>
              <a:t>23/07/2025</a:t>
            </a:fld>
            <a:endParaRPr lang="en-GB"/>
          </a:p>
        </p:txBody>
      </p:sp>
      <p:sp>
        <p:nvSpPr>
          <p:cNvPr id="5" name="Footer Placeholder 4">
            <a:extLst>
              <a:ext uri="{FF2B5EF4-FFF2-40B4-BE49-F238E27FC236}">
                <a16:creationId xmlns:a16="http://schemas.microsoft.com/office/drawing/2014/main" id="{20477265-38E1-E00F-3240-61BA86BBED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89F323-91EE-01FC-B61A-F363748666FD}"/>
              </a:ext>
            </a:extLst>
          </p:cNvPr>
          <p:cNvSpPr>
            <a:spLocks noGrp="1"/>
          </p:cNvSpPr>
          <p:nvPr>
            <p:ph type="sldNum" sz="quarter" idx="12"/>
          </p:nvPr>
        </p:nvSpPr>
        <p:spPr/>
        <p:txBody>
          <a:bodyPr/>
          <a:lstStyle/>
          <a:p>
            <a:fld id="{3D703EA6-E096-4B66-9C2C-C3D44FF0952F}" type="slidenum">
              <a:rPr lang="en-GB" smtClean="0"/>
              <a:t>‹#›</a:t>
            </a:fld>
            <a:endParaRPr lang="en-GB"/>
          </a:p>
        </p:txBody>
      </p:sp>
    </p:spTree>
    <p:extLst>
      <p:ext uri="{BB962C8B-B14F-4D97-AF65-F5344CB8AC3E}">
        <p14:creationId xmlns:p14="http://schemas.microsoft.com/office/powerpoint/2010/main" val="3173618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bg object 16">
            <a:extLst>
              <a:ext uri="{FF2B5EF4-FFF2-40B4-BE49-F238E27FC236}">
                <a16:creationId xmlns:a16="http://schemas.microsoft.com/office/drawing/2014/main" id="{E89CDA81-8F87-C943-8600-B2F7FC50C558}"/>
              </a:ext>
            </a:extLst>
          </p:cNvPr>
          <p:cNvPicPr/>
          <p:nvPr userDrawn="1"/>
        </p:nvPicPr>
        <p:blipFill>
          <a:blip r:embed="rId2" cstate="print"/>
          <a:stretch>
            <a:fillRect/>
          </a:stretch>
        </p:blipFill>
        <p:spPr>
          <a:xfrm>
            <a:off x="199964" y="150233"/>
            <a:ext cx="11867345" cy="6557533"/>
          </a:xfrm>
          <a:prstGeom prst="rect">
            <a:avLst/>
          </a:prstGeom>
          <a:ln w="203200">
            <a:solidFill>
              <a:schemeClr val="accent1"/>
            </a:solidFill>
            <a:miter lim="800000"/>
          </a:ln>
        </p:spPr>
      </p:pic>
      <p:sp>
        <p:nvSpPr>
          <p:cNvPr id="23" name="object 9">
            <a:extLst>
              <a:ext uri="{FF2B5EF4-FFF2-40B4-BE49-F238E27FC236}">
                <a16:creationId xmlns:a16="http://schemas.microsoft.com/office/drawing/2014/main" id="{E3EF76D5-1CFF-BA4B-8719-8D86A6752641}"/>
              </a:ext>
            </a:extLst>
          </p:cNvPr>
          <p:cNvSpPr/>
          <p:nvPr userDrawn="1"/>
        </p:nvSpPr>
        <p:spPr>
          <a:xfrm>
            <a:off x="1" y="5209324"/>
            <a:ext cx="12192000" cy="1274606"/>
          </a:xfrm>
          <a:custGeom>
            <a:avLst/>
            <a:gdLst/>
            <a:ahLst/>
            <a:cxnLst/>
            <a:rect l="l" t="t" r="r" b="b"/>
            <a:pathLst>
              <a:path w="6322695" h="1800225">
                <a:moveTo>
                  <a:pt x="6322606" y="0"/>
                </a:moveTo>
                <a:lnTo>
                  <a:pt x="0" y="0"/>
                </a:lnTo>
                <a:lnTo>
                  <a:pt x="0" y="1800009"/>
                </a:lnTo>
                <a:lnTo>
                  <a:pt x="6322606" y="1800009"/>
                </a:lnTo>
                <a:lnTo>
                  <a:pt x="6322606" y="0"/>
                </a:lnTo>
                <a:close/>
              </a:path>
            </a:pathLst>
          </a:custGeom>
          <a:solidFill>
            <a:srgbClr val="00B18D"/>
          </a:solidFill>
        </p:spPr>
        <p:txBody>
          <a:bodyPr wrap="square" lIns="0" tIns="0" rIns="0" bIns="0" rtlCol="0"/>
          <a:lstStyle/>
          <a:p>
            <a:endParaRPr>
              <a:solidFill>
                <a:schemeClr val="bg1"/>
              </a:solidFill>
            </a:endParaRPr>
          </a:p>
        </p:txBody>
      </p:sp>
      <p:sp>
        <p:nvSpPr>
          <p:cNvPr id="2" name="Title 1">
            <a:extLst>
              <a:ext uri="{FF2B5EF4-FFF2-40B4-BE49-F238E27FC236}">
                <a16:creationId xmlns:a16="http://schemas.microsoft.com/office/drawing/2014/main" id="{2EE39831-0131-E84C-BC59-7E32AE3B3E3A}"/>
              </a:ext>
            </a:extLst>
          </p:cNvPr>
          <p:cNvSpPr>
            <a:spLocks noGrp="1"/>
          </p:cNvSpPr>
          <p:nvPr>
            <p:ph type="ctrTitle" hasCustomPrompt="1"/>
          </p:nvPr>
        </p:nvSpPr>
        <p:spPr>
          <a:xfrm>
            <a:off x="340363" y="5375583"/>
            <a:ext cx="11366728" cy="579094"/>
          </a:xfrm>
        </p:spPr>
        <p:txBody>
          <a:bodyPr lIns="0" tIns="0" rIns="0" bIns="0" anchor="t" anchorCtr="0">
            <a:normAutofit/>
          </a:bodyPr>
          <a:lstStyle>
            <a:lvl1pPr algn="l">
              <a:lnSpc>
                <a:spcPts val="4400"/>
              </a:lnSpc>
              <a:defRPr sz="4400">
                <a:solidFill>
                  <a:schemeClr val="bg2"/>
                </a:solidFill>
              </a:defRPr>
            </a:lvl1pPr>
          </a:lstStyle>
          <a:p>
            <a:r>
              <a:rPr lang="en-GB"/>
              <a:t>PRESENTATION TITLE HERE</a:t>
            </a:r>
            <a:endParaRPr lang="en-US"/>
          </a:p>
        </p:txBody>
      </p:sp>
      <p:pic>
        <p:nvPicPr>
          <p:cNvPr id="26" name="Picture 25">
            <a:extLst>
              <a:ext uri="{FF2B5EF4-FFF2-40B4-BE49-F238E27FC236}">
                <a16:creationId xmlns:a16="http://schemas.microsoft.com/office/drawing/2014/main" id="{9ED19FCF-D053-6D47-BC37-3C34757D0207}"/>
              </a:ext>
            </a:extLst>
          </p:cNvPr>
          <p:cNvPicPr>
            <a:picLocks noChangeAspect="1"/>
          </p:cNvPicPr>
          <p:nvPr userDrawn="1"/>
        </p:nvPicPr>
        <p:blipFill>
          <a:blip r:embed="rId3"/>
          <a:srcRect/>
          <a:stretch/>
        </p:blipFill>
        <p:spPr>
          <a:xfrm>
            <a:off x="8458207" y="397452"/>
            <a:ext cx="3457750" cy="633921"/>
          </a:xfrm>
          <a:prstGeom prst="rect">
            <a:avLst/>
          </a:prstGeom>
        </p:spPr>
      </p:pic>
      <p:sp>
        <p:nvSpPr>
          <p:cNvPr id="3" name="Subtitle 2">
            <a:extLst>
              <a:ext uri="{FF2B5EF4-FFF2-40B4-BE49-F238E27FC236}">
                <a16:creationId xmlns:a16="http://schemas.microsoft.com/office/drawing/2014/main" id="{CB48203B-4D82-E749-80EE-CF75FA68F733}"/>
              </a:ext>
            </a:extLst>
          </p:cNvPr>
          <p:cNvSpPr>
            <a:spLocks noGrp="1"/>
          </p:cNvSpPr>
          <p:nvPr>
            <p:ph type="subTitle" idx="1" hasCustomPrompt="1"/>
          </p:nvPr>
        </p:nvSpPr>
        <p:spPr>
          <a:xfrm>
            <a:off x="340363" y="6012257"/>
            <a:ext cx="11366728" cy="402397"/>
          </a:xfrm>
        </p:spPr>
        <p:txBody>
          <a:bodyPr lIns="0" tIns="0" rIns="0" bIns="0">
            <a:normAutofit/>
          </a:bodyPr>
          <a:lstStyle>
            <a:lvl1pPr marL="0" indent="0" algn="l">
              <a:buNone/>
              <a:defRPr sz="2000" b="1">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SUBTITLE STYLE</a:t>
            </a:r>
            <a:endParaRPr lang="en-US"/>
          </a:p>
        </p:txBody>
      </p:sp>
    </p:spTree>
    <p:extLst>
      <p:ext uri="{BB962C8B-B14F-4D97-AF65-F5344CB8AC3E}">
        <p14:creationId xmlns:p14="http://schemas.microsoft.com/office/powerpoint/2010/main" val="211647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1992598"/>
            <a:ext cx="5743286" cy="1013836"/>
          </a:xfrm>
        </p:spPr>
        <p:txBody>
          <a:bodyPr lIns="0" tIns="0" rIns="0" bIns="0" anchor="t" anchorCtr="0">
            <a:noAutofit/>
          </a:bodyPr>
          <a:lstStyle>
            <a:lvl1pPr>
              <a:defRPr sz="3400">
                <a:solidFill>
                  <a:schemeClr val="accent1"/>
                </a:solidFill>
              </a:defRPr>
            </a:lvl1pPr>
          </a:lstStyle>
          <a:p>
            <a:r>
              <a:rPr lang="en-GB"/>
              <a:t>TITLE</a:t>
            </a:r>
            <a:r>
              <a:rPr lang="en-GB" spc="-25"/>
              <a:t> </a:t>
            </a:r>
            <a:r>
              <a:rPr lang="en-GB"/>
              <a:t>FIRST</a:t>
            </a:r>
            <a:r>
              <a:rPr lang="en-GB" spc="-25"/>
              <a:t> </a:t>
            </a:r>
            <a:r>
              <a:rPr lang="en-GB" spc="-20"/>
              <a:t>LINE </a:t>
            </a:r>
            <a:r>
              <a:rPr lang="en-GB"/>
              <a:t>TITLE</a:t>
            </a:r>
            <a:r>
              <a:rPr lang="en-GB" spc="-95"/>
              <a:t> </a:t>
            </a:r>
            <a:r>
              <a:rPr lang="en-GB"/>
              <a:t>SECOND</a:t>
            </a:r>
            <a:r>
              <a:rPr lang="en-GB" spc="-95"/>
              <a:t> </a:t>
            </a:r>
            <a:r>
              <a:rPr lang="en-GB" spc="-20"/>
              <a:t>LINE</a:t>
            </a:r>
            <a:endParaRPr lang="en-US"/>
          </a:p>
        </p:txBody>
      </p:sp>
      <p:sp>
        <p:nvSpPr>
          <p:cNvPr id="3" name="Content Placeholder 2">
            <a:extLst>
              <a:ext uri="{FF2B5EF4-FFF2-40B4-BE49-F238E27FC236}">
                <a16:creationId xmlns:a16="http://schemas.microsoft.com/office/drawing/2014/main" id="{53E6E65D-B9BC-5443-B3D1-FA21DC308BBA}"/>
              </a:ext>
            </a:extLst>
          </p:cNvPr>
          <p:cNvSpPr>
            <a:spLocks noGrp="1"/>
          </p:cNvSpPr>
          <p:nvPr>
            <p:ph idx="1" hasCustomPrompt="1"/>
          </p:nvPr>
        </p:nvSpPr>
        <p:spPr>
          <a:xfrm>
            <a:off x="1224957" y="4248664"/>
            <a:ext cx="5743879" cy="1678916"/>
          </a:xfrm>
        </p:spPr>
        <p:txBody>
          <a:bodyPr lIns="0" tIns="0" rIns="0" bIns="0" numCol="2" spcCol="144000">
            <a:normAutofit/>
          </a:bodyPr>
          <a:lstStyle>
            <a:lvl1pPr marL="0" indent="0">
              <a:lnSpc>
                <a:spcPts val="1880"/>
              </a:lnSpc>
              <a:spcBef>
                <a:spcPts val="0"/>
              </a:spcBef>
              <a:buNone/>
              <a:defRPr sz="1400" b="0"/>
            </a:lvl1pPr>
          </a:lstStyle>
          <a:p>
            <a:pPr lvl="0"/>
            <a:r>
              <a:rPr lang="en-GB"/>
              <a:t>Please write slide body copy in arial regular. This is a two column box. qui </a:t>
            </a:r>
            <a:r>
              <a:rPr lang="en-GB" err="1"/>
              <a:t>dionsen</a:t>
            </a:r>
            <a:r>
              <a:rPr lang="en-GB"/>
              <a:t> </a:t>
            </a:r>
            <a:r>
              <a:rPr lang="en-GB" err="1"/>
              <a:t>temporumquia</a:t>
            </a:r>
            <a:r>
              <a:rPr lang="en-GB"/>
              <a:t> </a:t>
            </a:r>
            <a:r>
              <a:rPr lang="en-GB" err="1"/>
              <a:t>dunt</a:t>
            </a:r>
            <a:r>
              <a:rPr lang="en-GB"/>
              <a:t> </a:t>
            </a:r>
            <a:r>
              <a:rPr lang="en-GB" err="1"/>
              <a:t>facero</a:t>
            </a:r>
            <a:r>
              <a:rPr lang="en-GB"/>
              <a:t> </a:t>
            </a:r>
            <a:r>
              <a:rPr lang="en-GB" err="1"/>
              <a:t>officatis</a:t>
            </a:r>
            <a:r>
              <a:rPr lang="en-GB"/>
              <a:t> </a:t>
            </a:r>
            <a:r>
              <a:rPr lang="en-GB" err="1"/>
              <a:t>volum</a:t>
            </a:r>
            <a:r>
              <a:rPr lang="en-GB"/>
              <a:t> </a:t>
            </a:r>
            <a:r>
              <a:rPr lang="en-GB" err="1"/>
              <a:t>hicte</a:t>
            </a:r>
            <a:r>
              <a:rPr lang="en-GB"/>
              <a:t>..</a:t>
            </a:r>
          </a:p>
          <a:p>
            <a:pPr lvl="0"/>
            <a:endParaRPr lang="en-GB"/>
          </a:p>
          <a:p>
            <a:pPr lvl="0"/>
            <a:r>
              <a:rPr lang="en-GB"/>
              <a:t>Qui </a:t>
            </a:r>
            <a:r>
              <a:rPr lang="en-GB" err="1"/>
              <a:t>dolorum</a:t>
            </a:r>
            <a:r>
              <a:rPr lang="en-GB"/>
              <a:t> </a:t>
            </a:r>
            <a:r>
              <a:rPr lang="en-GB" err="1"/>
              <a:t>volupid</a:t>
            </a:r>
            <a:r>
              <a:rPr lang="en-GB"/>
              <a:t> </a:t>
            </a:r>
            <a:r>
              <a:rPr lang="en-GB" err="1"/>
              <a:t>modipsanient</a:t>
            </a:r>
            <a:r>
              <a:rPr lang="en-GB"/>
              <a:t> la </a:t>
            </a:r>
            <a:r>
              <a:rPr lang="en-GB" err="1"/>
              <a:t>voluptati</a:t>
            </a:r>
            <a:r>
              <a:rPr lang="en-GB"/>
              <a:t> </a:t>
            </a:r>
            <a:r>
              <a:rPr lang="en-GB" err="1"/>
              <a:t>doluptat</a:t>
            </a:r>
            <a:r>
              <a:rPr lang="en-GB"/>
              <a:t> que </a:t>
            </a:r>
            <a:r>
              <a:rPr lang="en-GB" err="1"/>
              <a:t>venditat</a:t>
            </a:r>
            <a:r>
              <a:rPr lang="en-GB"/>
              <a:t>. </a:t>
            </a:r>
          </a:p>
          <a:p>
            <a:pPr lvl="0"/>
            <a:r>
              <a:rPr lang="en-GB" err="1"/>
              <a:t>Evere</a:t>
            </a:r>
            <a:r>
              <a:rPr lang="en-GB"/>
              <a:t> </a:t>
            </a:r>
            <a:r>
              <a:rPr lang="en-GB" err="1"/>
              <a:t>conemporio</a:t>
            </a:r>
            <a:r>
              <a:rPr lang="en-GB"/>
              <a:t> </a:t>
            </a:r>
            <a:r>
              <a:rPr lang="en-GB" err="1"/>
              <a:t>dipiditati</a:t>
            </a:r>
            <a:r>
              <a:rPr lang="en-GB"/>
              <a:t> </a:t>
            </a:r>
            <a:r>
              <a:rPr lang="en-GB" err="1"/>
              <a:t>alitis</a:t>
            </a:r>
            <a:r>
              <a:rPr lang="en-GB"/>
              <a:t> </a:t>
            </a:r>
            <a:r>
              <a:rPr lang="en-GB" err="1"/>
              <a:t>dolorit</a:t>
            </a:r>
            <a:r>
              <a:rPr lang="en-GB"/>
              <a:t>, </a:t>
            </a:r>
            <a:r>
              <a:rPr lang="en-GB" err="1"/>
              <a:t>quassum</a:t>
            </a:r>
            <a:r>
              <a:rPr lang="en-GB"/>
              <a:t> </a:t>
            </a:r>
            <a:r>
              <a:rPr lang="en-GB" err="1"/>
              <a:t>dolorib</a:t>
            </a:r>
            <a:r>
              <a:rPr lang="en-GB"/>
              <a:t> </a:t>
            </a:r>
            <a:r>
              <a:rPr lang="en-GB" err="1"/>
              <a:t>usantiis</a:t>
            </a:r>
            <a:r>
              <a:rPr lang="en-GB"/>
              <a:t>. </a:t>
            </a:r>
            <a:r>
              <a:rPr lang="en-GB" err="1"/>
              <a:t>simolorem</a:t>
            </a:r>
            <a:r>
              <a:rPr lang="en-GB"/>
              <a:t> </a:t>
            </a:r>
            <a:r>
              <a:rPr lang="en-GB" err="1"/>
              <a:t>doloriossim</a:t>
            </a:r>
            <a:r>
              <a:rPr lang="en-GB"/>
              <a:t> que </a:t>
            </a:r>
            <a:r>
              <a:rPr lang="en-GB" err="1"/>
              <a:t>vel</a:t>
            </a:r>
            <a:r>
              <a:rPr lang="en-GB"/>
              <a:t> es </a:t>
            </a:r>
            <a:r>
              <a:rPr lang="en-GB" err="1"/>
              <a:t>nonsecte</a:t>
            </a:r>
            <a:r>
              <a:rPr lang="en-GB"/>
              <a:t> </a:t>
            </a:r>
            <a:r>
              <a:rPr lang="en-GB" err="1"/>
              <a:t>essim</a:t>
            </a:r>
            <a:r>
              <a:rPr lang="en-GB"/>
              <a:t> </a:t>
            </a:r>
            <a:r>
              <a:rPr lang="en-GB" err="1"/>
              <a:t>quassunt</a:t>
            </a:r>
            <a:r>
              <a:rPr lang="en-GB"/>
              <a:t> </a:t>
            </a:r>
            <a:r>
              <a:rPr lang="en-GB" err="1"/>
              <a:t>omnimus</a:t>
            </a:r>
            <a:r>
              <a:rPr lang="en-GB"/>
              <a:t> </a:t>
            </a:r>
            <a:r>
              <a:rPr lang="en-GB" err="1"/>
              <a:t>apedis</a:t>
            </a:r>
            <a:r>
              <a:rPr lang="en-GB"/>
              <a:t> </a:t>
            </a:r>
            <a:r>
              <a:rPr lang="en-GB" err="1"/>
              <a:t>ius</a:t>
            </a:r>
            <a:r>
              <a:rPr lang="en-GB"/>
              <a:t> </a:t>
            </a:r>
            <a:r>
              <a:rPr lang="en-GB" err="1"/>
              <a:t>diosser</a:t>
            </a:r>
            <a:r>
              <a:rPr lang="en-GB"/>
              <a:t> </a:t>
            </a:r>
            <a:r>
              <a:rPr lang="en-GB" err="1"/>
              <a:t>essimus</a:t>
            </a:r>
            <a:r>
              <a:rPr lang="en-GB"/>
              <a:t> et </a:t>
            </a:r>
            <a:r>
              <a:rPr lang="en-GB" err="1"/>
              <a:t>eles</a:t>
            </a:r>
            <a:r>
              <a:rPr lang="en-GB"/>
              <a:t> vid </a:t>
            </a:r>
            <a:r>
              <a:rPr lang="en-GB" err="1"/>
              <a:t>quatur</a:t>
            </a:r>
            <a:r>
              <a:rPr lang="en-GB"/>
              <a:t> sus. </a:t>
            </a:r>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1"/>
                </a:solidFill>
                <a:latin typeface="Arial Black"/>
                <a:cs typeface="Arial Black"/>
              </a:rPr>
              <a:t>NO</a:t>
            </a:r>
            <a:r>
              <a:rPr sz="1300" b="1" spc="10">
                <a:solidFill>
                  <a:schemeClr val="bg1"/>
                </a:solidFill>
                <a:latin typeface="Arial Black"/>
                <a:cs typeface="Arial Black"/>
              </a:rPr>
              <a:t> </a:t>
            </a:r>
            <a:r>
              <a:rPr sz="1300" b="1">
                <a:solidFill>
                  <a:schemeClr val="bg1"/>
                </a:solidFill>
                <a:latin typeface="Arial Black"/>
                <a:cs typeface="Arial Black"/>
              </a:rPr>
              <a:t>ONE</a:t>
            </a:r>
            <a:r>
              <a:rPr sz="1300" b="1" spc="15">
                <a:solidFill>
                  <a:schemeClr val="bg1"/>
                </a:solidFill>
                <a:latin typeface="Arial Black"/>
                <a:cs typeface="Arial Black"/>
              </a:rPr>
              <a:t> </a:t>
            </a:r>
            <a:r>
              <a:rPr sz="1300" b="1" spc="-10">
                <a:solidFill>
                  <a:schemeClr val="bg1"/>
                </a:solidFill>
                <a:latin typeface="Arial Black"/>
                <a:cs typeface="Arial Black"/>
              </a:rPr>
              <a:t>WITHOUT </a:t>
            </a:r>
            <a:r>
              <a:rPr sz="1300" b="1">
                <a:solidFill>
                  <a:schemeClr val="bg1"/>
                </a:solidFill>
                <a:latin typeface="Arial Black"/>
                <a:cs typeface="Arial Black"/>
              </a:rPr>
              <a:t>SHELTER</a:t>
            </a:r>
            <a:r>
              <a:rPr sz="1300" b="1" spc="40">
                <a:solidFill>
                  <a:schemeClr val="bg1"/>
                </a:solidFill>
                <a:latin typeface="Arial Black"/>
                <a:cs typeface="Arial Black"/>
              </a:rPr>
              <a:t> </a:t>
            </a:r>
            <a:r>
              <a:rPr sz="1300" b="1">
                <a:solidFill>
                  <a:schemeClr val="bg1"/>
                </a:solidFill>
                <a:latin typeface="Arial Black"/>
                <a:cs typeface="Arial Black"/>
              </a:rPr>
              <a:t>AFTER</a:t>
            </a:r>
            <a:r>
              <a:rPr sz="1300" b="1" spc="45">
                <a:solidFill>
                  <a:schemeClr val="bg1"/>
                </a:solidFill>
                <a:latin typeface="Arial Black"/>
                <a:cs typeface="Arial Black"/>
              </a:rPr>
              <a:t> </a:t>
            </a:r>
            <a:r>
              <a:rPr sz="1300" b="1" spc="-10">
                <a:solidFill>
                  <a:schemeClr val="bg1"/>
                </a:solidFill>
                <a:latin typeface="Arial Black"/>
                <a:cs typeface="Arial Black"/>
              </a:rPr>
              <a:t>DISASTER</a:t>
            </a:r>
            <a:endParaRPr sz="1300">
              <a:solidFill>
                <a:schemeClr val="bg1"/>
              </a:solidFill>
              <a:latin typeface="Arial Black"/>
              <a:cs typeface="Arial Black"/>
            </a:endParaRPr>
          </a:p>
        </p:txBody>
      </p:sp>
      <p:pic>
        <p:nvPicPr>
          <p:cNvPr id="10" name="Picture 9" descr="A green text on a black background&#10;&#10;Description automatically generated">
            <a:extLst>
              <a:ext uri="{FF2B5EF4-FFF2-40B4-BE49-F238E27FC236}">
                <a16:creationId xmlns:a16="http://schemas.microsoft.com/office/drawing/2014/main" id="{B6C00C21-3709-3D4D-A409-4A3B5EDD24B6}"/>
              </a:ext>
            </a:extLst>
          </p:cNvPr>
          <p:cNvPicPr>
            <a:picLocks noChangeAspect="1"/>
          </p:cNvPicPr>
          <p:nvPr userDrawn="1"/>
        </p:nvPicPr>
        <p:blipFill>
          <a:blip r:embed="rId2"/>
          <a:stretch>
            <a:fillRect/>
          </a:stretch>
        </p:blipFill>
        <p:spPr>
          <a:xfrm>
            <a:off x="8319660" y="435085"/>
            <a:ext cx="3034140" cy="556259"/>
          </a:xfrm>
          <a:prstGeom prst="rect">
            <a:avLst/>
          </a:prstGeom>
        </p:spPr>
      </p:pic>
      <p:sp>
        <p:nvSpPr>
          <p:cNvPr id="13" name="Text Placeholder 12">
            <a:extLst>
              <a:ext uri="{FF2B5EF4-FFF2-40B4-BE49-F238E27FC236}">
                <a16:creationId xmlns:a16="http://schemas.microsoft.com/office/drawing/2014/main" id="{8F203B4D-8E19-FB43-B2F1-5D3EF1269BE0}"/>
              </a:ext>
            </a:extLst>
          </p:cNvPr>
          <p:cNvSpPr>
            <a:spLocks noGrp="1"/>
          </p:cNvSpPr>
          <p:nvPr>
            <p:ph type="body" sz="quarter" idx="10" hasCustomPrompt="1"/>
          </p:nvPr>
        </p:nvSpPr>
        <p:spPr>
          <a:xfrm>
            <a:off x="1225550" y="3159125"/>
            <a:ext cx="5743286" cy="923279"/>
          </a:xfrm>
        </p:spPr>
        <p:txBody>
          <a:bodyPr lIns="0" tIns="0" rIns="0">
            <a:normAutofit/>
          </a:bodyPr>
          <a:lstStyle>
            <a:lvl1pPr marL="0" indent="0">
              <a:buNone/>
              <a:defRPr sz="1600" b="0" i="1">
                <a:solidFill>
                  <a:schemeClr val="accent1"/>
                </a:solidFill>
                <a:latin typeface="Georgia" panose="02040502050405020303" pitchFamily="18" charset="0"/>
              </a:defRPr>
            </a:lvl1pPr>
          </a:lstStyle>
          <a:p>
            <a:pPr lvl="0"/>
            <a:r>
              <a:rPr lang="en-GB"/>
              <a:t>Introduction text to go here in Georgia italics</a:t>
            </a:r>
          </a:p>
        </p:txBody>
      </p:sp>
      <p:sp>
        <p:nvSpPr>
          <p:cNvPr id="15" name="Picture Placeholder 5">
            <a:extLst>
              <a:ext uri="{FF2B5EF4-FFF2-40B4-BE49-F238E27FC236}">
                <a16:creationId xmlns:a16="http://schemas.microsoft.com/office/drawing/2014/main" id="{ED771EC3-53B9-0A4F-9314-283AB35EC1A6}"/>
              </a:ext>
            </a:extLst>
          </p:cNvPr>
          <p:cNvSpPr>
            <a:spLocks noGrp="1"/>
          </p:cNvSpPr>
          <p:nvPr>
            <p:ph type="pic" sz="quarter" idx="11"/>
          </p:nvPr>
        </p:nvSpPr>
        <p:spPr>
          <a:xfrm>
            <a:off x="7389813" y="1947863"/>
            <a:ext cx="3963987" cy="3979862"/>
          </a:xfrm>
          <a:blipFill dpi="0" rotWithShape="0">
            <a:blip r:embed="rId3"/>
            <a:srcRect/>
            <a:stretch>
              <a:fillRect l="-35368" t="-1560" r="-35368" b="-1560"/>
            </a:stretch>
          </a:blipFill>
          <a:ln w="73025">
            <a:solidFill>
              <a:schemeClr val="bg1"/>
            </a:solidFill>
            <a:miter lim="800000"/>
          </a:ln>
        </p:spPr>
        <p:txBody>
          <a:bodyPr/>
          <a:lstStyle/>
          <a:p>
            <a:endParaRPr lang="en-US"/>
          </a:p>
        </p:txBody>
      </p:sp>
    </p:spTree>
    <p:extLst>
      <p:ext uri="{BB962C8B-B14F-4D97-AF65-F5344CB8AC3E}">
        <p14:creationId xmlns:p14="http://schemas.microsoft.com/office/powerpoint/2010/main" val="30985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3F2662-3704-A341-835A-6E3FE51B89D5}"/>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1992598"/>
            <a:ext cx="5743286" cy="1013836"/>
          </a:xfrm>
        </p:spPr>
        <p:txBody>
          <a:bodyPr lIns="0" tIns="0" rIns="0" bIns="0" anchor="t" anchorCtr="0">
            <a:noAutofit/>
          </a:bodyPr>
          <a:lstStyle>
            <a:lvl1pPr>
              <a:defRPr sz="3400">
                <a:solidFill>
                  <a:schemeClr val="accent1"/>
                </a:solidFill>
              </a:defRPr>
            </a:lvl1pPr>
          </a:lstStyle>
          <a:p>
            <a:r>
              <a:rPr lang="en-GB"/>
              <a:t>TITLE</a:t>
            </a:r>
            <a:r>
              <a:rPr lang="en-GB" spc="-25"/>
              <a:t> </a:t>
            </a:r>
            <a:r>
              <a:rPr lang="en-GB"/>
              <a:t>FIRST</a:t>
            </a:r>
            <a:r>
              <a:rPr lang="en-GB" spc="-25"/>
              <a:t> </a:t>
            </a:r>
            <a:r>
              <a:rPr lang="en-GB" spc="-20"/>
              <a:t>LINE </a:t>
            </a:r>
            <a:r>
              <a:rPr lang="en-GB"/>
              <a:t>TITLE</a:t>
            </a:r>
            <a:r>
              <a:rPr lang="en-GB" spc="-95"/>
              <a:t> </a:t>
            </a:r>
            <a:r>
              <a:rPr lang="en-GB"/>
              <a:t>SECOND</a:t>
            </a:r>
            <a:r>
              <a:rPr lang="en-GB" spc="-95"/>
              <a:t> </a:t>
            </a:r>
            <a:r>
              <a:rPr lang="en-GB" spc="-20"/>
              <a:t>LINE</a:t>
            </a:r>
            <a:endParaRPr lang="en-US"/>
          </a:p>
        </p:txBody>
      </p:sp>
      <p:sp>
        <p:nvSpPr>
          <p:cNvPr id="3" name="Content Placeholder 2">
            <a:extLst>
              <a:ext uri="{FF2B5EF4-FFF2-40B4-BE49-F238E27FC236}">
                <a16:creationId xmlns:a16="http://schemas.microsoft.com/office/drawing/2014/main" id="{53E6E65D-B9BC-5443-B3D1-FA21DC308BBA}"/>
              </a:ext>
            </a:extLst>
          </p:cNvPr>
          <p:cNvSpPr>
            <a:spLocks noGrp="1"/>
          </p:cNvSpPr>
          <p:nvPr>
            <p:ph idx="1" hasCustomPrompt="1"/>
          </p:nvPr>
        </p:nvSpPr>
        <p:spPr>
          <a:xfrm>
            <a:off x="1224957" y="4248664"/>
            <a:ext cx="5743879" cy="1678916"/>
          </a:xfrm>
        </p:spPr>
        <p:txBody>
          <a:bodyPr lIns="0" tIns="0" rIns="0" bIns="0" numCol="2" spcCol="144000">
            <a:normAutofit/>
          </a:bodyPr>
          <a:lstStyle>
            <a:lvl1pPr marL="0" indent="0">
              <a:lnSpc>
                <a:spcPts val="1880"/>
              </a:lnSpc>
              <a:spcBef>
                <a:spcPts val="0"/>
              </a:spcBef>
              <a:buNone/>
              <a:defRPr sz="1400" b="0"/>
            </a:lvl1pPr>
          </a:lstStyle>
          <a:p>
            <a:pPr lvl="0"/>
            <a:r>
              <a:rPr lang="en-GB"/>
              <a:t>Please write slide body copy in arial regular. This is a two column box. qui </a:t>
            </a:r>
            <a:r>
              <a:rPr lang="en-GB" err="1"/>
              <a:t>dionsen</a:t>
            </a:r>
            <a:r>
              <a:rPr lang="en-GB"/>
              <a:t> </a:t>
            </a:r>
            <a:r>
              <a:rPr lang="en-GB" err="1"/>
              <a:t>temporumquia</a:t>
            </a:r>
            <a:r>
              <a:rPr lang="en-GB"/>
              <a:t> </a:t>
            </a:r>
            <a:r>
              <a:rPr lang="en-GB" err="1"/>
              <a:t>dunt</a:t>
            </a:r>
            <a:r>
              <a:rPr lang="en-GB"/>
              <a:t> </a:t>
            </a:r>
            <a:r>
              <a:rPr lang="en-GB" err="1"/>
              <a:t>facero</a:t>
            </a:r>
            <a:r>
              <a:rPr lang="en-GB"/>
              <a:t> </a:t>
            </a:r>
            <a:r>
              <a:rPr lang="en-GB" err="1"/>
              <a:t>officatis</a:t>
            </a:r>
            <a:r>
              <a:rPr lang="en-GB"/>
              <a:t> </a:t>
            </a:r>
            <a:r>
              <a:rPr lang="en-GB" err="1"/>
              <a:t>volum</a:t>
            </a:r>
            <a:r>
              <a:rPr lang="en-GB"/>
              <a:t> </a:t>
            </a:r>
            <a:r>
              <a:rPr lang="en-GB" err="1"/>
              <a:t>hicte</a:t>
            </a:r>
            <a:r>
              <a:rPr lang="en-GB"/>
              <a:t>..</a:t>
            </a:r>
          </a:p>
          <a:p>
            <a:pPr lvl="0"/>
            <a:endParaRPr lang="en-GB"/>
          </a:p>
          <a:p>
            <a:pPr lvl="0"/>
            <a:r>
              <a:rPr lang="en-GB"/>
              <a:t>Qui </a:t>
            </a:r>
            <a:r>
              <a:rPr lang="en-GB" err="1"/>
              <a:t>dolorum</a:t>
            </a:r>
            <a:r>
              <a:rPr lang="en-GB"/>
              <a:t> </a:t>
            </a:r>
            <a:r>
              <a:rPr lang="en-GB" err="1"/>
              <a:t>volupid</a:t>
            </a:r>
            <a:r>
              <a:rPr lang="en-GB"/>
              <a:t> </a:t>
            </a:r>
            <a:r>
              <a:rPr lang="en-GB" err="1"/>
              <a:t>modipsanient</a:t>
            </a:r>
            <a:r>
              <a:rPr lang="en-GB"/>
              <a:t> la </a:t>
            </a:r>
            <a:r>
              <a:rPr lang="en-GB" err="1"/>
              <a:t>voluptati</a:t>
            </a:r>
            <a:r>
              <a:rPr lang="en-GB"/>
              <a:t> </a:t>
            </a:r>
            <a:r>
              <a:rPr lang="en-GB" err="1"/>
              <a:t>doluptat</a:t>
            </a:r>
            <a:r>
              <a:rPr lang="en-GB"/>
              <a:t> que </a:t>
            </a:r>
            <a:r>
              <a:rPr lang="en-GB" err="1"/>
              <a:t>venditat</a:t>
            </a:r>
            <a:r>
              <a:rPr lang="en-GB"/>
              <a:t>. </a:t>
            </a:r>
          </a:p>
          <a:p>
            <a:pPr lvl="0"/>
            <a:r>
              <a:rPr lang="en-GB" err="1"/>
              <a:t>Evere</a:t>
            </a:r>
            <a:r>
              <a:rPr lang="en-GB"/>
              <a:t> </a:t>
            </a:r>
            <a:r>
              <a:rPr lang="en-GB" err="1"/>
              <a:t>conemporio</a:t>
            </a:r>
            <a:r>
              <a:rPr lang="en-GB"/>
              <a:t> </a:t>
            </a:r>
            <a:r>
              <a:rPr lang="en-GB" err="1"/>
              <a:t>dipiditati</a:t>
            </a:r>
            <a:r>
              <a:rPr lang="en-GB"/>
              <a:t> </a:t>
            </a:r>
            <a:r>
              <a:rPr lang="en-GB" err="1"/>
              <a:t>alitis</a:t>
            </a:r>
            <a:r>
              <a:rPr lang="en-GB"/>
              <a:t> </a:t>
            </a:r>
            <a:r>
              <a:rPr lang="en-GB" err="1"/>
              <a:t>dolorit</a:t>
            </a:r>
            <a:r>
              <a:rPr lang="en-GB"/>
              <a:t>, </a:t>
            </a:r>
            <a:r>
              <a:rPr lang="en-GB" err="1"/>
              <a:t>quassum</a:t>
            </a:r>
            <a:r>
              <a:rPr lang="en-GB"/>
              <a:t> </a:t>
            </a:r>
            <a:r>
              <a:rPr lang="en-GB" err="1"/>
              <a:t>dolorib</a:t>
            </a:r>
            <a:r>
              <a:rPr lang="en-GB"/>
              <a:t> </a:t>
            </a:r>
            <a:r>
              <a:rPr lang="en-GB" err="1"/>
              <a:t>usantiis</a:t>
            </a:r>
            <a:r>
              <a:rPr lang="en-GB"/>
              <a:t>. </a:t>
            </a:r>
            <a:r>
              <a:rPr lang="en-GB" err="1"/>
              <a:t>simolorem</a:t>
            </a:r>
            <a:r>
              <a:rPr lang="en-GB"/>
              <a:t> </a:t>
            </a:r>
            <a:r>
              <a:rPr lang="en-GB" err="1"/>
              <a:t>doloriossim</a:t>
            </a:r>
            <a:r>
              <a:rPr lang="en-GB"/>
              <a:t> que </a:t>
            </a:r>
            <a:r>
              <a:rPr lang="en-GB" err="1"/>
              <a:t>vel</a:t>
            </a:r>
            <a:r>
              <a:rPr lang="en-GB"/>
              <a:t> es </a:t>
            </a:r>
            <a:r>
              <a:rPr lang="en-GB" err="1"/>
              <a:t>nonsecte</a:t>
            </a:r>
            <a:r>
              <a:rPr lang="en-GB"/>
              <a:t> </a:t>
            </a:r>
            <a:r>
              <a:rPr lang="en-GB" err="1"/>
              <a:t>essim</a:t>
            </a:r>
            <a:r>
              <a:rPr lang="en-GB"/>
              <a:t> </a:t>
            </a:r>
            <a:r>
              <a:rPr lang="en-GB" err="1"/>
              <a:t>quassunt</a:t>
            </a:r>
            <a:r>
              <a:rPr lang="en-GB"/>
              <a:t> </a:t>
            </a:r>
            <a:r>
              <a:rPr lang="en-GB" err="1"/>
              <a:t>omnimus</a:t>
            </a:r>
            <a:r>
              <a:rPr lang="en-GB"/>
              <a:t> </a:t>
            </a:r>
            <a:r>
              <a:rPr lang="en-GB" err="1"/>
              <a:t>apedis</a:t>
            </a:r>
            <a:r>
              <a:rPr lang="en-GB"/>
              <a:t> </a:t>
            </a:r>
            <a:r>
              <a:rPr lang="en-GB" err="1"/>
              <a:t>ius</a:t>
            </a:r>
            <a:r>
              <a:rPr lang="en-GB"/>
              <a:t> </a:t>
            </a:r>
            <a:r>
              <a:rPr lang="en-GB" err="1"/>
              <a:t>diosser</a:t>
            </a:r>
            <a:r>
              <a:rPr lang="en-GB"/>
              <a:t> </a:t>
            </a:r>
            <a:r>
              <a:rPr lang="en-GB" err="1"/>
              <a:t>essimus</a:t>
            </a:r>
            <a:r>
              <a:rPr lang="en-GB"/>
              <a:t> et </a:t>
            </a:r>
            <a:r>
              <a:rPr lang="en-GB" err="1"/>
              <a:t>eles</a:t>
            </a:r>
            <a:r>
              <a:rPr lang="en-GB"/>
              <a:t> vid </a:t>
            </a:r>
            <a:r>
              <a:rPr lang="en-GB" err="1"/>
              <a:t>quatur</a:t>
            </a:r>
            <a:r>
              <a:rPr lang="en-GB"/>
              <a:t> sus. </a:t>
            </a:r>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2"/>
                </a:solidFill>
                <a:latin typeface="Arial Black"/>
                <a:cs typeface="Arial Black"/>
              </a:rPr>
              <a:t>NO</a:t>
            </a:r>
            <a:r>
              <a:rPr sz="1300" b="1" spc="10">
                <a:solidFill>
                  <a:schemeClr val="bg2"/>
                </a:solidFill>
                <a:latin typeface="Arial Black"/>
                <a:cs typeface="Arial Black"/>
              </a:rPr>
              <a:t> </a:t>
            </a:r>
            <a:r>
              <a:rPr sz="1300" b="1">
                <a:solidFill>
                  <a:schemeClr val="bg2"/>
                </a:solidFill>
                <a:latin typeface="Arial Black"/>
                <a:cs typeface="Arial Black"/>
              </a:rPr>
              <a:t>ONE</a:t>
            </a:r>
            <a:r>
              <a:rPr sz="1300" b="1" spc="15">
                <a:solidFill>
                  <a:schemeClr val="bg2"/>
                </a:solidFill>
                <a:latin typeface="Arial Black"/>
                <a:cs typeface="Arial Black"/>
              </a:rPr>
              <a:t> </a:t>
            </a:r>
            <a:r>
              <a:rPr sz="1300" b="1" spc="-10">
                <a:solidFill>
                  <a:schemeClr val="bg2"/>
                </a:solidFill>
                <a:latin typeface="Arial Black"/>
                <a:cs typeface="Arial Black"/>
              </a:rPr>
              <a:t>WITHOUT </a:t>
            </a:r>
            <a:r>
              <a:rPr sz="1300" b="1">
                <a:solidFill>
                  <a:schemeClr val="bg2"/>
                </a:solidFill>
                <a:latin typeface="Arial Black"/>
                <a:cs typeface="Arial Black"/>
              </a:rPr>
              <a:t>SHELTER</a:t>
            </a:r>
            <a:r>
              <a:rPr sz="1300" b="1" spc="40">
                <a:solidFill>
                  <a:schemeClr val="bg2"/>
                </a:solidFill>
                <a:latin typeface="Arial Black"/>
                <a:cs typeface="Arial Black"/>
              </a:rPr>
              <a:t> </a:t>
            </a:r>
            <a:r>
              <a:rPr sz="1300" b="1">
                <a:solidFill>
                  <a:schemeClr val="bg2"/>
                </a:solidFill>
                <a:latin typeface="Arial Black"/>
                <a:cs typeface="Arial Black"/>
              </a:rPr>
              <a:t>AFTER</a:t>
            </a:r>
            <a:r>
              <a:rPr sz="1300" b="1" spc="45">
                <a:solidFill>
                  <a:schemeClr val="bg2"/>
                </a:solidFill>
                <a:latin typeface="Arial Black"/>
                <a:cs typeface="Arial Black"/>
              </a:rPr>
              <a:t> </a:t>
            </a:r>
            <a:r>
              <a:rPr sz="1300" b="1" spc="-10">
                <a:solidFill>
                  <a:schemeClr val="bg2"/>
                </a:solidFill>
                <a:latin typeface="Arial Black"/>
                <a:cs typeface="Arial Black"/>
              </a:rPr>
              <a:t>DISASTER</a:t>
            </a:r>
            <a:endParaRPr sz="1300">
              <a:solidFill>
                <a:schemeClr val="bg2"/>
              </a:solidFill>
              <a:latin typeface="Arial Black"/>
              <a:cs typeface="Arial Black"/>
            </a:endParaRPr>
          </a:p>
        </p:txBody>
      </p:sp>
      <p:pic>
        <p:nvPicPr>
          <p:cNvPr id="10" name="Picture 9">
            <a:extLst>
              <a:ext uri="{FF2B5EF4-FFF2-40B4-BE49-F238E27FC236}">
                <a16:creationId xmlns:a16="http://schemas.microsoft.com/office/drawing/2014/main" id="{B6C00C21-3709-3D4D-A409-4A3B5EDD24B6}"/>
              </a:ext>
            </a:extLst>
          </p:cNvPr>
          <p:cNvPicPr>
            <a:picLocks noChangeAspect="1"/>
          </p:cNvPicPr>
          <p:nvPr userDrawn="1"/>
        </p:nvPicPr>
        <p:blipFill>
          <a:blip r:embed="rId2"/>
          <a:srcRect/>
          <a:stretch/>
        </p:blipFill>
        <p:spPr>
          <a:xfrm>
            <a:off x="8319660" y="435085"/>
            <a:ext cx="3034140" cy="556259"/>
          </a:xfrm>
          <a:prstGeom prst="rect">
            <a:avLst/>
          </a:prstGeom>
        </p:spPr>
      </p:pic>
      <p:sp>
        <p:nvSpPr>
          <p:cNvPr id="13" name="Text Placeholder 12">
            <a:extLst>
              <a:ext uri="{FF2B5EF4-FFF2-40B4-BE49-F238E27FC236}">
                <a16:creationId xmlns:a16="http://schemas.microsoft.com/office/drawing/2014/main" id="{8F203B4D-8E19-FB43-B2F1-5D3EF1269BE0}"/>
              </a:ext>
            </a:extLst>
          </p:cNvPr>
          <p:cNvSpPr>
            <a:spLocks noGrp="1"/>
          </p:cNvSpPr>
          <p:nvPr>
            <p:ph type="body" sz="quarter" idx="10" hasCustomPrompt="1"/>
          </p:nvPr>
        </p:nvSpPr>
        <p:spPr>
          <a:xfrm>
            <a:off x="1225550" y="3159125"/>
            <a:ext cx="5743286" cy="923279"/>
          </a:xfrm>
        </p:spPr>
        <p:txBody>
          <a:bodyPr lIns="0" tIns="0" rIns="0">
            <a:normAutofit/>
          </a:bodyPr>
          <a:lstStyle>
            <a:lvl1pPr marL="0" indent="0">
              <a:buNone/>
              <a:defRPr sz="1600" b="0" i="1">
                <a:solidFill>
                  <a:schemeClr val="accent1"/>
                </a:solidFill>
                <a:latin typeface="Georgia" panose="02040502050405020303" pitchFamily="18" charset="0"/>
              </a:defRPr>
            </a:lvl1pPr>
          </a:lstStyle>
          <a:p>
            <a:pPr lvl="0"/>
            <a:r>
              <a:rPr lang="en-GB"/>
              <a:t>Introduction text to go here in Georgia italics</a:t>
            </a:r>
          </a:p>
        </p:txBody>
      </p:sp>
      <p:sp>
        <p:nvSpPr>
          <p:cNvPr id="12" name="Picture Placeholder 5">
            <a:extLst>
              <a:ext uri="{FF2B5EF4-FFF2-40B4-BE49-F238E27FC236}">
                <a16:creationId xmlns:a16="http://schemas.microsoft.com/office/drawing/2014/main" id="{661F3D29-5AD6-3F40-8A71-4BC94E6DCE19}"/>
              </a:ext>
            </a:extLst>
          </p:cNvPr>
          <p:cNvSpPr>
            <a:spLocks noGrp="1"/>
          </p:cNvSpPr>
          <p:nvPr>
            <p:ph type="pic" sz="quarter" idx="11"/>
          </p:nvPr>
        </p:nvSpPr>
        <p:spPr>
          <a:xfrm>
            <a:off x="7389813" y="1947863"/>
            <a:ext cx="3963987" cy="3979862"/>
          </a:xfrm>
          <a:blipFill dpi="0" rotWithShape="0">
            <a:blip r:embed="rId3"/>
            <a:srcRect/>
            <a:stretch>
              <a:fillRect l="-31282" t="-1560" r="-31282" b="-1560"/>
            </a:stretch>
          </a:blipFill>
          <a:ln w="73025">
            <a:solidFill>
              <a:schemeClr val="accent1"/>
            </a:solidFill>
            <a:miter lim="800000"/>
          </a:ln>
        </p:spPr>
        <p:txBody>
          <a:bodyPr/>
          <a:lstStyle/>
          <a:p>
            <a:endParaRPr lang="en-US"/>
          </a:p>
        </p:txBody>
      </p:sp>
    </p:spTree>
    <p:extLst>
      <p:ext uri="{BB962C8B-B14F-4D97-AF65-F5344CB8AC3E}">
        <p14:creationId xmlns:p14="http://schemas.microsoft.com/office/powerpoint/2010/main" val="3261606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1992598"/>
            <a:ext cx="5743286" cy="1013836"/>
          </a:xfrm>
        </p:spPr>
        <p:txBody>
          <a:bodyPr lIns="0" tIns="0" rIns="0" bIns="0" anchor="t" anchorCtr="0">
            <a:noAutofit/>
          </a:bodyPr>
          <a:lstStyle>
            <a:lvl1pPr>
              <a:defRPr sz="3400">
                <a:solidFill>
                  <a:schemeClr val="accent1"/>
                </a:solidFill>
              </a:defRPr>
            </a:lvl1pPr>
          </a:lstStyle>
          <a:p>
            <a:r>
              <a:rPr lang="en-GB"/>
              <a:t>TITLE</a:t>
            </a:r>
            <a:r>
              <a:rPr lang="en-GB" spc="-25"/>
              <a:t> </a:t>
            </a:r>
            <a:r>
              <a:rPr lang="en-GB"/>
              <a:t>FIRST</a:t>
            </a:r>
            <a:r>
              <a:rPr lang="en-GB" spc="-25"/>
              <a:t> </a:t>
            </a:r>
            <a:r>
              <a:rPr lang="en-GB" spc="-20"/>
              <a:t>LINE </a:t>
            </a:r>
            <a:r>
              <a:rPr lang="en-GB"/>
              <a:t>TITLE</a:t>
            </a:r>
            <a:r>
              <a:rPr lang="en-GB" spc="-95"/>
              <a:t> </a:t>
            </a:r>
            <a:r>
              <a:rPr lang="en-GB"/>
              <a:t>SECOND</a:t>
            </a:r>
            <a:r>
              <a:rPr lang="en-GB" spc="-95"/>
              <a:t> </a:t>
            </a:r>
            <a:r>
              <a:rPr lang="en-GB" spc="-20"/>
              <a:t>LINE</a:t>
            </a:r>
            <a:endParaRPr lang="en-US"/>
          </a:p>
        </p:txBody>
      </p:sp>
      <p:sp>
        <p:nvSpPr>
          <p:cNvPr id="3" name="Content Placeholder 2">
            <a:extLst>
              <a:ext uri="{FF2B5EF4-FFF2-40B4-BE49-F238E27FC236}">
                <a16:creationId xmlns:a16="http://schemas.microsoft.com/office/drawing/2014/main" id="{53E6E65D-B9BC-5443-B3D1-FA21DC308BBA}"/>
              </a:ext>
            </a:extLst>
          </p:cNvPr>
          <p:cNvSpPr>
            <a:spLocks noGrp="1"/>
          </p:cNvSpPr>
          <p:nvPr>
            <p:ph idx="1" hasCustomPrompt="1"/>
          </p:nvPr>
        </p:nvSpPr>
        <p:spPr>
          <a:xfrm>
            <a:off x="1224957" y="4248664"/>
            <a:ext cx="5743879" cy="1678916"/>
          </a:xfrm>
        </p:spPr>
        <p:txBody>
          <a:bodyPr lIns="0" tIns="0" rIns="0" bIns="0" numCol="2" spcCol="144000">
            <a:normAutofit/>
          </a:bodyPr>
          <a:lstStyle>
            <a:lvl1pPr marL="0" indent="0">
              <a:lnSpc>
                <a:spcPts val="1880"/>
              </a:lnSpc>
              <a:spcBef>
                <a:spcPts val="0"/>
              </a:spcBef>
              <a:buNone/>
              <a:defRPr sz="1400" b="0"/>
            </a:lvl1pPr>
          </a:lstStyle>
          <a:p>
            <a:pPr lvl="0"/>
            <a:r>
              <a:rPr lang="en-GB"/>
              <a:t>Please write slide body copy in arial regular. This is a two column box. qui </a:t>
            </a:r>
            <a:r>
              <a:rPr lang="en-GB" err="1"/>
              <a:t>dionsen</a:t>
            </a:r>
            <a:r>
              <a:rPr lang="en-GB"/>
              <a:t> </a:t>
            </a:r>
            <a:r>
              <a:rPr lang="en-GB" err="1"/>
              <a:t>temporumquia</a:t>
            </a:r>
            <a:r>
              <a:rPr lang="en-GB"/>
              <a:t> </a:t>
            </a:r>
            <a:r>
              <a:rPr lang="en-GB" err="1"/>
              <a:t>dunt</a:t>
            </a:r>
            <a:r>
              <a:rPr lang="en-GB"/>
              <a:t> </a:t>
            </a:r>
            <a:r>
              <a:rPr lang="en-GB" err="1"/>
              <a:t>facero</a:t>
            </a:r>
            <a:r>
              <a:rPr lang="en-GB"/>
              <a:t> </a:t>
            </a:r>
            <a:r>
              <a:rPr lang="en-GB" err="1"/>
              <a:t>officatis</a:t>
            </a:r>
            <a:r>
              <a:rPr lang="en-GB"/>
              <a:t> </a:t>
            </a:r>
            <a:r>
              <a:rPr lang="en-GB" err="1"/>
              <a:t>volum</a:t>
            </a:r>
            <a:r>
              <a:rPr lang="en-GB"/>
              <a:t> </a:t>
            </a:r>
            <a:r>
              <a:rPr lang="en-GB" err="1"/>
              <a:t>hicte</a:t>
            </a:r>
            <a:r>
              <a:rPr lang="en-GB"/>
              <a:t>..</a:t>
            </a:r>
          </a:p>
          <a:p>
            <a:pPr lvl="0"/>
            <a:endParaRPr lang="en-GB"/>
          </a:p>
          <a:p>
            <a:pPr lvl="0"/>
            <a:r>
              <a:rPr lang="en-GB"/>
              <a:t>Qui </a:t>
            </a:r>
            <a:r>
              <a:rPr lang="en-GB" err="1"/>
              <a:t>dolorum</a:t>
            </a:r>
            <a:r>
              <a:rPr lang="en-GB"/>
              <a:t> </a:t>
            </a:r>
            <a:r>
              <a:rPr lang="en-GB" err="1"/>
              <a:t>volupid</a:t>
            </a:r>
            <a:r>
              <a:rPr lang="en-GB"/>
              <a:t> </a:t>
            </a:r>
            <a:r>
              <a:rPr lang="en-GB" err="1"/>
              <a:t>modipsanient</a:t>
            </a:r>
            <a:r>
              <a:rPr lang="en-GB"/>
              <a:t> la </a:t>
            </a:r>
            <a:r>
              <a:rPr lang="en-GB" err="1"/>
              <a:t>voluptati</a:t>
            </a:r>
            <a:r>
              <a:rPr lang="en-GB"/>
              <a:t> </a:t>
            </a:r>
            <a:r>
              <a:rPr lang="en-GB" err="1"/>
              <a:t>doluptat</a:t>
            </a:r>
            <a:r>
              <a:rPr lang="en-GB"/>
              <a:t> que </a:t>
            </a:r>
            <a:r>
              <a:rPr lang="en-GB" err="1"/>
              <a:t>venditat</a:t>
            </a:r>
            <a:r>
              <a:rPr lang="en-GB"/>
              <a:t>. </a:t>
            </a:r>
          </a:p>
          <a:p>
            <a:pPr lvl="0"/>
            <a:r>
              <a:rPr lang="en-GB" err="1"/>
              <a:t>Evere</a:t>
            </a:r>
            <a:r>
              <a:rPr lang="en-GB"/>
              <a:t> </a:t>
            </a:r>
            <a:r>
              <a:rPr lang="en-GB" err="1"/>
              <a:t>conemporio</a:t>
            </a:r>
            <a:r>
              <a:rPr lang="en-GB"/>
              <a:t> </a:t>
            </a:r>
            <a:r>
              <a:rPr lang="en-GB" err="1"/>
              <a:t>dipiditati</a:t>
            </a:r>
            <a:r>
              <a:rPr lang="en-GB"/>
              <a:t> </a:t>
            </a:r>
            <a:r>
              <a:rPr lang="en-GB" err="1"/>
              <a:t>alitis</a:t>
            </a:r>
            <a:r>
              <a:rPr lang="en-GB"/>
              <a:t> </a:t>
            </a:r>
            <a:r>
              <a:rPr lang="en-GB" err="1"/>
              <a:t>dolorit</a:t>
            </a:r>
            <a:r>
              <a:rPr lang="en-GB"/>
              <a:t>, </a:t>
            </a:r>
            <a:r>
              <a:rPr lang="en-GB" err="1"/>
              <a:t>quassum</a:t>
            </a:r>
            <a:r>
              <a:rPr lang="en-GB"/>
              <a:t> </a:t>
            </a:r>
            <a:r>
              <a:rPr lang="en-GB" err="1"/>
              <a:t>dolorib</a:t>
            </a:r>
            <a:r>
              <a:rPr lang="en-GB"/>
              <a:t> </a:t>
            </a:r>
            <a:r>
              <a:rPr lang="en-GB" err="1"/>
              <a:t>usantiis</a:t>
            </a:r>
            <a:r>
              <a:rPr lang="en-GB"/>
              <a:t>. </a:t>
            </a:r>
            <a:r>
              <a:rPr lang="en-GB" err="1"/>
              <a:t>simolorem</a:t>
            </a:r>
            <a:r>
              <a:rPr lang="en-GB"/>
              <a:t> </a:t>
            </a:r>
            <a:r>
              <a:rPr lang="en-GB" err="1"/>
              <a:t>doloriossim</a:t>
            </a:r>
            <a:r>
              <a:rPr lang="en-GB"/>
              <a:t> que </a:t>
            </a:r>
            <a:r>
              <a:rPr lang="en-GB" err="1"/>
              <a:t>vel</a:t>
            </a:r>
            <a:r>
              <a:rPr lang="en-GB"/>
              <a:t> es </a:t>
            </a:r>
            <a:r>
              <a:rPr lang="en-GB" err="1"/>
              <a:t>nonsecte</a:t>
            </a:r>
            <a:r>
              <a:rPr lang="en-GB"/>
              <a:t> </a:t>
            </a:r>
            <a:r>
              <a:rPr lang="en-GB" err="1"/>
              <a:t>essim</a:t>
            </a:r>
            <a:r>
              <a:rPr lang="en-GB"/>
              <a:t> </a:t>
            </a:r>
            <a:r>
              <a:rPr lang="en-GB" err="1"/>
              <a:t>quassunt</a:t>
            </a:r>
            <a:r>
              <a:rPr lang="en-GB"/>
              <a:t> </a:t>
            </a:r>
            <a:r>
              <a:rPr lang="en-GB" err="1"/>
              <a:t>omnimus</a:t>
            </a:r>
            <a:r>
              <a:rPr lang="en-GB"/>
              <a:t> </a:t>
            </a:r>
            <a:r>
              <a:rPr lang="en-GB" err="1"/>
              <a:t>apedis</a:t>
            </a:r>
            <a:r>
              <a:rPr lang="en-GB"/>
              <a:t> </a:t>
            </a:r>
            <a:r>
              <a:rPr lang="en-GB" err="1"/>
              <a:t>ius</a:t>
            </a:r>
            <a:r>
              <a:rPr lang="en-GB"/>
              <a:t> </a:t>
            </a:r>
            <a:r>
              <a:rPr lang="en-GB" err="1"/>
              <a:t>diosser</a:t>
            </a:r>
            <a:r>
              <a:rPr lang="en-GB"/>
              <a:t> </a:t>
            </a:r>
            <a:r>
              <a:rPr lang="en-GB" err="1"/>
              <a:t>essimus</a:t>
            </a:r>
            <a:r>
              <a:rPr lang="en-GB"/>
              <a:t> et </a:t>
            </a:r>
            <a:r>
              <a:rPr lang="en-GB" err="1"/>
              <a:t>eles</a:t>
            </a:r>
            <a:r>
              <a:rPr lang="en-GB"/>
              <a:t> vid </a:t>
            </a:r>
            <a:r>
              <a:rPr lang="en-GB" err="1"/>
              <a:t>quatur</a:t>
            </a:r>
            <a:r>
              <a:rPr lang="en-GB"/>
              <a:t> sus. </a:t>
            </a:r>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1"/>
                </a:solidFill>
                <a:latin typeface="Arial Black"/>
                <a:cs typeface="Arial Black"/>
              </a:rPr>
              <a:t>NO</a:t>
            </a:r>
            <a:r>
              <a:rPr sz="1300" b="1" spc="10">
                <a:solidFill>
                  <a:schemeClr val="bg1"/>
                </a:solidFill>
                <a:latin typeface="Arial Black"/>
                <a:cs typeface="Arial Black"/>
              </a:rPr>
              <a:t> </a:t>
            </a:r>
            <a:r>
              <a:rPr sz="1300" b="1">
                <a:solidFill>
                  <a:schemeClr val="bg1"/>
                </a:solidFill>
                <a:latin typeface="Arial Black"/>
                <a:cs typeface="Arial Black"/>
              </a:rPr>
              <a:t>ONE</a:t>
            </a:r>
            <a:r>
              <a:rPr sz="1300" b="1" spc="15">
                <a:solidFill>
                  <a:schemeClr val="bg1"/>
                </a:solidFill>
                <a:latin typeface="Arial Black"/>
                <a:cs typeface="Arial Black"/>
              </a:rPr>
              <a:t> </a:t>
            </a:r>
            <a:r>
              <a:rPr sz="1300" b="1" spc="-10">
                <a:solidFill>
                  <a:schemeClr val="bg1"/>
                </a:solidFill>
                <a:latin typeface="Arial Black"/>
                <a:cs typeface="Arial Black"/>
              </a:rPr>
              <a:t>WITHOUT </a:t>
            </a:r>
            <a:r>
              <a:rPr sz="1300" b="1">
                <a:solidFill>
                  <a:schemeClr val="bg1"/>
                </a:solidFill>
                <a:latin typeface="Arial Black"/>
                <a:cs typeface="Arial Black"/>
              </a:rPr>
              <a:t>SHELTER</a:t>
            </a:r>
            <a:r>
              <a:rPr sz="1300" b="1" spc="40">
                <a:solidFill>
                  <a:schemeClr val="bg1"/>
                </a:solidFill>
                <a:latin typeface="Arial Black"/>
                <a:cs typeface="Arial Black"/>
              </a:rPr>
              <a:t> </a:t>
            </a:r>
            <a:r>
              <a:rPr sz="1300" b="1">
                <a:solidFill>
                  <a:schemeClr val="bg1"/>
                </a:solidFill>
                <a:latin typeface="Arial Black"/>
                <a:cs typeface="Arial Black"/>
              </a:rPr>
              <a:t>AFTER</a:t>
            </a:r>
            <a:r>
              <a:rPr sz="1300" b="1" spc="45">
                <a:solidFill>
                  <a:schemeClr val="bg1"/>
                </a:solidFill>
                <a:latin typeface="Arial Black"/>
                <a:cs typeface="Arial Black"/>
              </a:rPr>
              <a:t> </a:t>
            </a:r>
            <a:r>
              <a:rPr sz="1300" b="1" spc="-10">
                <a:solidFill>
                  <a:schemeClr val="bg1"/>
                </a:solidFill>
                <a:latin typeface="Arial Black"/>
                <a:cs typeface="Arial Black"/>
              </a:rPr>
              <a:t>DISASTER</a:t>
            </a:r>
            <a:endParaRPr sz="1300">
              <a:solidFill>
                <a:schemeClr val="bg1"/>
              </a:solidFill>
              <a:latin typeface="Arial Black"/>
              <a:cs typeface="Arial Black"/>
            </a:endParaRPr>
          </a:p>
        </p:txBody>
      </p:sp>
      <p:pic>
        <p:nvPicPr>
          <p:cNvPr id="10" name="Picture 9" descr="A green text on a black background&#10;&#10;Description automatically generated">
            <a:extLst>
              <a:ext uri="{FF2B5EF4-FFF2-40B4-BE49-F238E27FC236}">
                <a16:creationId xmlns:a16="http://schemas.microsoft.com/office/drawing/2014/main" id="{B6C00C21-3709-3D4D-A409-4A3B5EDD24B6}"/>
              </a:ext>
            </a:extLst>
          </p:cNvPr>
          <p:cNvPicPr>
            <a:picLocks noChangeAspect="1"/>
          </p:cNvPicPr>
          <p:nvPr userDrawn="1"/>
        </p:nvPicPr>
        <p:blipFill>
          <a:blip r:embed="rId2"/>
          <a:stretch>
            <a:fillRect/>
          </a:stretch>
        </p:blipFill>
        <p:spPr>
          <a:xfrm>
            <a:off x="8319660" y="435085"/>
            <a:ext cx="3034140" cy="556259"/>
          </a:xfrm>
          <a:prstGeom prst="rect">
            <a:avLst/>
          </a:prstGeom>
        </p:spPr>
      </p:pic>
      <p:sp>
        <p:nvSpPr>
          <p:cNvPr id="13" name="Text Placeholder 12">
            <a:extLst>
              <a:ext uri="{FF2B5EF4-FFF2-40B4-BE49-F238E27FC236}">
                <a16:creationId xmlns:a16="http://schemas.microsoft.com/office/drawing/2014/main" id="{8F203B4D-8E19-FB43-B2F1-5D3EF1269BE0}"/>
              </a:ext>
            </a:extLst>
          </p:cNvPr>
          <p:cNvSpPr>
            <a:spLocks noGrp="1"/>
          </p:cNvSpPr>
          <p:nvPr>
            <p:ph type="body" sz="quarter" idx="10" hasCustomPrompt="1"/>
          </p:nvPr>
        </p:nvSpPr>
        <p:spPr>
          <a:xfrm>
            <a:off x="1225550" y="3159125"/>
            <a:ext cx="5743286" cy="923279"/>
          </a:xfrm>
        </p:spPr>
        <p:txBody>
          <a:bodyPr lIns="0" tIns="0" rIns="0">
            <a:normAutofit/>
          </a:bodyPr>
          <a:lstStyle>
            <a:lvl1pPr marL="0" indent="0">
              <a:buNone/>
              <a:defRPr sz="1600" b="0" i="1">
                <a:solidFill>
                  <a:schemeClr val="accent1"/>
                </a:solidFill>
                <a:latin typeface="Georgia" panose="02040502050405020303" pitchFamily="18" charset="0"/>
              </a:defRPr>
            </a:lvl1pPr>
          </a:lstStyle>
          <a:p>
            <a:pPr lvl="0"/>
            <a:r>
              <a:rPr lang="en-GB"/>
              <a:t>Introduction text to go here in Georgia italics</a:t>
            </a:r>
          </a:p>
        </p:txBody>
      </p:sp>
    </p:spTree>
    <p:extLst>
      <p:ext uri="{BB962C8B-B14F-4D97-AF65-F5344CB8AC3E}">
        <p14:creationId xmlns:p14="http://schemas.microsoft.com/office/powerpoint/2010/main" val="3035332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50F4970-75D4-A440-A7E0-03ECBA2A2F21}"/>
              </a:ext>
            </a:extLst>
          </p:cNvPr>
          <p:cNvSpPr>
            <a:spLocks noGrp="1"/>
          </p:cNvSpPr>
          <p:nvPr>
            <p:ph type="pic" sz="quarter" idx="11" hasCustomPrompt="1"/>
          </p:nvPr>
        </p:nvSpPr>
        <p:spPr>
          <a:xfrm>
            <a:off x="7494588" y="0"/>
            <a:ext cx="4697412" cy="6858000"/>
          </a:xfrm>
          <a:blipFill>
            <a:blip r:embed="rId2">
              <a:extLst>
                <a:ext uri="{28A0092B-C50C-407E-A947-70E740481C1C}">
                  <a14:useLocalDpi xmlns:a14="http://schemas.microsoft.com/office/drawing/2010/main"/>
                </a:ext>
              </a:extLst>
            </a:blip>
            <a:stretch>
              <a:fillRect l="-45414" t="-1560" r="-77602" b="-1560"/>
            </a:stretch>
          </a:blipFill>
        </p:spPr>
        <p:txBody>
          <a:bodyPr>
            <a:normAutofit/>
          </a:bodyPr>
          <a:lstStyle>
            <a:lvl1pPr>
              <a:defRPr sz="2000"/>
            </a:lvl1pPr>
          </a:lstStyle>
          <a:p>
            <a:r>
              <a:rPr lang="en-US"/>
              <a:t>Picture click to change. </a:t>
            </a:r>
            <a:r>
              <a:rPr lang="en-GB" b="0" i="0" u="none" strike="noStrike">
                <a:solidFill>
                  <a:srgbClr val="000000"/>
                </a:solidFill>
                <a:effectLst/>
                <a:latin typeface="Arial" panose="020B0604020202020204" pitchFamily="34" charset="0"/>
              </a:rPr>
              <a:t>You can move the foundation block to frame the face – or delete it entirely if not needed</a:t>
            </a:r>
            <a:endParaRPr lang="en-US"/>
          </a:p>
        </p:txBody>
      </p:sp>
      <p:sp>
        <p:nvSpPr>
          <p:cNvPr id="4" name="Rectangle 3">
            <a:extLst>
              <a:ext uri="{FF2B5EF4-FFF2-40B4-BE49-F238E27FC236}">
                <a16:creationId xmlns:a16="http://schemas.microsoft.com/office/drawing/2014/main" id="{E6689B55-48AA-EB49-AE03-B98016074B45}"/>
              </a:ext>
            </a:extLst>
          </p:cNvPr>
          <p:cNvSpPr/>
          <p:nvPr userDrawn="1"/>
        </p:nvSpPr>
        <p:spPr>
          <a:xfrm>
            <a:off x="0" y="0"/>
            <a:ext cx="7495309" cy="6858000"/>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1992598"/>
            <a:ext cx="5743286" cy="1013836"/>
          </a:xfrm>
        </p:spPr>
        <p:txBody>
          <a:bodyPr lIns="0" tIns="0" rIns="0" bIns="0" anchor="t" anchorCtr="0">
            <a:noAutofit/>
          </a:bodyPr>
          <a:lstStyle>
            <a:lvl1pPr>
              <a:defRPr sz="3400">
                <a:solidFill>
                  <a:schemeClr val="accent1"/>
                </a:solidFill>
              </a:defRPr>
            </a:lvl1pPr>
          </a:lstStyle>
          <a:p>
            <a:r>
              <a:rPr lang="en-GB"/>
              <a:t>TITLE</a:t>
            </a:r>
            <a:r>
              <a:rPr lang="en-GB" spc="-25"/>
              <a:t> </a:t>
            </a:r>
            <a:r>
              <a:rPr lang="en-GB"/>
              <a:t>FIRST</a:t>
            </a:r>
            <a:r>
              <a:rPr lang="en-GB" spc="-25"/>
              <a:t> </a:t>
            </a:r>
            <a:r>
              <a:rPr lang="en-GB" spc="-20"/>
              <a:t>LINE </a:t>
            </a:r>
            <a:br>
              <a:rPr lang="en-GB" spc="-20"/>
            </a:br>
            <a:r>
              <a:rPr lang="en-GB"/>
              <a:t>TITLE</a:t>
            </a:r>
            <a:r>
              <a:rPr lang="en-GB" spc="-95"/>
              <a:t> </a:t>
            </a:r>
            <a:r>
              <a:rPr lang="en-GB"/>
              <a:t>SECOND</a:t>
            </a:r>
            <a:r>
              <a:rPr lang="en-GB" spc="-95"/>
              <a:t> </a:t>
            </a:r>
            <a:r>
              <a:rPr lang="en-GB" spc="-20"/>
              <a:t>LINE</a:t>
            </a:r>
            <a:endParaRPr lang="en-US"/>
          </a:p>
        </p:txBody>
      </p:sp>
      <p:sp>
        <p:nvSpPr>
          <p:cNvPr id="3" name="Content Placeholder 2">
            <a:extLst>
              <a:ext uri="{FF2B5EF4-FFF2-40B4-BE49-F238E27FC236}">
                <a16:creationId xmlns:a16="http://schemas.microsoft.com/office/drawing/2014/main" id="{53E6E65D-B9BC-5443-B3D1-FA21DC308BBA}"/>
              </a:ext>
            </a:extLst>
          </p:cNvPr>
          <p:cNvSpPr>
            <a:spLocks noGrp="1"/>
          </p:cNvSpPr>
          <p:nvPr>
            <p:ph idx="1" hasCustomPrompt="1"/>
          </p:nvPr>
        </p:nvSpPr>
        <p:spPr>
          <a:xfrm>
            <a:off x="1224957" y="4248664"/>
            <a:ext cx="5743879" cy="1678916"/>
          </a:xfrm>
        </p:spPr>
        <p:txBody>
          <a:bodyPr lIns="0" tIns="0" rIns="0" bIns="0" numCol="2" spcCol="144000">
            <a:normAutofit/>
          </a:bodyPr>
          <a:lstStyle>
            <a:lvl1pPr marL="0" indent="0">
              <a:lnSpc>
                <a:spcPts val="1880"/>
              </a:lnSpc>
              <a:spcBef>
                <a:spcPts val="0"/>
              </a:spcBef>
              <a:buNone/>
              <a:defRPr sz="1400" b="0"/>
            </a:lvl1pPr>
          </a:lstStyle>
          <a:p>
            <a:pPr lvl="0"/>
            <a:r>
              <a:rPr lang="en-GB"/>
              <a:t>Please write slide body copy in arial regular. This is a two column box. qui </a:t>
            </a:r>
            <a:r>
              <a:rPr lang="en-GB" err="1"/>
              <a:t>dionsen</a:t>
            </a:r>
            <a:r>
              <a:rPr lang="en-GB"/>
              <a:t> </a:t>
            </a:r>
            <a:r>
              <a:rPr lang="en-GB" err="1"/>
              <a:t>temporumquia</a:t>
            </a:r>
            <a:r>
              <a:rPr lang="en-GB"/>
              <a:t> </a:t>
            </a:r>
            <a:r>
              <a:rPr lang="en-GB" err="1"/>
              <a:t>dunt</a:t>
            </a:r>
            <a:r>
              <a:rPr lang="en-GB"/>
              <a:t> </a:t>
            </a:r>
            <a:r>
              <a:rPr lang="en-GB" err="1"/>
              <a:t>facero</a:t>
            </a:r>
            <a:r>
              <a:rPr lang="en-GB"/>
              <a:t> </a:t>
            </a:r>
            <a:r>
              <a:rPr lang="en-GB" err="1"/>
              <a:t>officatis</a:t>
            </a:r>
            <a:r>
              <a:rPr lang="en-GB"/>
              <a:t> </a:t>
            </a:r>
            <a:r>
              <a:rPr lang="en-GB" err="1"/>
              <a:t>volum</a:t>
            </a:r>
            <a:r>
              <a:rPr lang="en-GB"/>
              <a:t> </a:t>
            </a:r>
            <a:r>
              <a:rPr lang="en-GB" err="1"/>
              <a:t>hicte</a:t>
            </a:r>
            <a:r>
              <a:rPr lang="en-GB"/>
              <a:t>..</a:t>
            </a:r>
          </a:p>
          <a:p>
            <a:pPr lvl="0"/>
            <a:endParaRPr lang="en-GB"/>
          </a:p>
          <a:p>
            <a:pPr lvl="0"/>
            <a:r>
              <a:rPr lang="en-GB"/>
              <a:t>Qui </a:t>
            </a:r>
            <a:r>
              <a:rPr lang="en-GB" err="1"/>
              <a:t>dolorum</a:t>
            </a:r>
            <a:r>
              <a:rPr lang="en-GB"/>
              <a:t> </a:t>
            </a:r>
            <a:r>
              <a:rPr lang="en-GB" err="1"/>
              <a:t>volupid</a:t>
            </a:r>
            <a:r>
              <a:rPr lang="en-GB"/>
              <a:t> </a:t>
            </a:r>
            <a:r>
              <a:rPr lang="en-GB" err="1"/>
              <a:t>modipsanient</a:t>
            </a:r>
            <a:r>
              <a:rPr lang="en-GB"/>
              <a:t> la </a:t>
            </a:r>
            <a:r>
              <a:rPr lang="en-GB" err="1"/>
              <a:t>voluptati</a:t>
            </a:r>
            <a:r>
              <a:rPr lang="en-GB"/>
              <a:t> </a:t>
            </a:r>
            <a:r>
              <a:rPr lang="en-GB" err="1"/>
              <a:t>doluptat</a:t>
            </a:r>
            <a:r>
              <a:rPr lang="en-GB"/>
              <a:t> que </a:t>
            </a:r>
            <a:r>
              <a:rPr lang="en-GB" err="1"/>
              <a:t>venditat</a:t>
            </a:r>
            <a:r>
              <a:rPr lang="en-GB"/>
              <a:t>. </a:t>
            </a:r>
          </a:p>
          <a:p>
            <a:pPr lvl="0"/>
            <a:r>
              <a:rPr lang="en-GB" err="1"/>
              <a:t>Evere</a:t>
            </a:r>
            <a:r>
              <a:rPr lang="en-GB"/>
              <a:t> </a:t>
            </a:r>
            <a:r>
              <a:rPr lang="en-GB" err="1"/>
              <a:t>conemporio</a:t>
            </a:r>
            <a:r>
              <a:rPr lang="en-GB"/>
              <a:t> </a:t>
            </a:r>
            <a:r>
              <a:rPr lang="en-GB" err="1"/>
              <a:t>dipiditati</a:t>
            </a:r>
            <a:r>
              <a:rPr lang="en-GB"/>
              <a:t> </a:t>
            </a:r>
            <a:r>
              <a:rPr lang="en-GB" err="1"/>
              <a:t>alitis</a:t>
            </a:r>
            <a:r>
              <a:rPr lang="en-GB"/>
              <a:t> </a:t>
            </a:r>
            <a:r>
              <a:rPr lang="en-GB" err="1"/>
              <a:t>dolorit</a:t>
            </a:r>
            <a:r>
              <a:rPr lang="en-GB"/>
              <a:t>, </a:t>
            </a:r>
            <a:r>
              <a:rPr lang="en-GB" err="1"/>
              <a:t>quassum</a:t>
            </a:r>
            <a:r>
              <a:rPr lang="en-GB"/>
              <a:t> </a:t>
            </a:r>
            <a:r>
              <a:rPr lang="en-GB" err="1"/>
              <a:t>dolorib</a:t>
            </a:r>
            <a:r>
              <a:rPr lang="en-GB"/>
              <a:t> </a:t>
            </a:r>
            <a:r>
              <a:rPr lang="en-GB" err="1"/>
              <a:t>usantiis</a:t>
            </a:r>
            <a:r>
              <a:rPr lang="en-GB"/>
              <a:t>. </a:t>
            </a:r>
            <a:r>
              <a:rPr lang="en-GB" err="1"/>
              <a:t>simolorem</a:t>
            </a:r>
            <a:r>
              <a:rPr lang="en-GB"/>
              <a:t> </a:t>
            </a:r>
            <a:r>
              <a:rPr lang="en-GB" err="1"/>
              <a:t>doloriossim</a:t>
            </a:r>
            <a:r>
              <a:rPr lang="en-GB"/>
              <a:t> que </a:t>
            </a:r>
            <a:r>
              <a:rPr lang="en-GB" err="1"/>
              <a:t>vel</a:t>
            </a:r>
            <a:r>
              <a:rPr lang="en-GB"/>
              <a:t> es </a:t>
            </a:r>
            <a:r>
              <a:rPr lang="en-GB" err="1"/>
              <a:t>nonsecte</a:t>
            </a:r>
            <a:r>
              <a:rPr lang="en-GB"/>
              <a:t> </a:t>
            </a:r>
            <a:r>
              <a:rPr lang="en-GB" err="1"/>
              <a:t>essim</a:t>
            </a:r>
            <a:r>
              <a:rPr lang="en-GB"/>
              <a:t> </a:t>
            </a:r>
            <a:r>
              <a:rPr lang="en-GB" err="1"/>
              <a:t>quassunt</a:t>
            </a:r>
            <a:r>
              <a:rPr lang="en-GB"/>
              <a:t> </a:t>
            </a:r>
            <a:r>
              <a:rPr lang="en-GB" err="1"/>
              <a:t>omnimus</a:t>
            </a:r>
            <a:r>
              <a:rPr lang="en-GB"/>
              <a:t> </a:t>
            </a:r>
            <a:r>
              <a:rPr lang="en-GB" err="1"/>
              <a:t>apedis</a:t>
            </a:r>
            <a:r>
              <a:rPr lang="en-GB"/>
              <a:t> </a:t>
            </a:r>
            <a:r>
              <a:rPr lang="en-GB" err="1"/>
              <a:t>ius</a:t>
            </a:r>
            <a:r>
              <a:rPr lang="en-GB"/>
              <a:t> </a:t>
            </a:r>
            <a:r>
              <a:rPr lang="en-GB" err="1"/>
              <a:t>diosser</a:t>
            </a:r>
            <a:r>
              <a:rPr lang="en-GB"/>
              <a:t> </a:t>
            </a:r>
            <a:r>
              <a:rPr lang="en-GB" err="1"/>
              <a:t>essimus</a:t>
            </a:r>
            <a:r>
              <a:rPr lang="en-GB"/>
              <a:t> et </a:t>
            </a:r>
            <a:r>
              <a:rPr lang="en-GB" err="1"/>
              <a:t>eles</a:t>
            </a:r>
            <a:r>
              <a:rPr lang="en-GB"/>
              <a:t> vid </a:t>
            </a:r>
            <a:r>
              <a:rPr lang="en-GB" err="1"/>
              <a:t>quatur</a:t>
            </a:r>
            <a:r>
              <a:rPr lang="en-GB"/>
              <a:t> sus. </a:t>
            </a:r>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1"/>
                </a:solidFill>
                <a:latin typeface="Arial Black"/>
                <a:cs typeface="Arial Black"/>
              </a:rPr>
              <a:t>NO</a:t>
            </a:r>
            <a:r>
              <a:rPr sz="1300" b="1" spc="10">
                <a:solidFill>
                  <a:schemeClr val="bg1"/>
                </a:solidFill>
                <a:latin typeface="Arial Black"/>
                <a:cs typeface="Arial Black"/>
              </a:rPr>
              <a:t> </a:t>
            </a:r>
            <a:r>
              <a:rPr sz="1300" b="1">
                <a:solidFill>
                  <a:schemeClr val="bg1"/>
                </a:solidFill>
                <a:latin typeface="Arial Black"/>
                <a:cs typeface="Arial Black"/>
              </a:rPr>
              <a:t>ONE</a:t>
            </a:r>
            <a:r>
              <a:rPr sz="1300" b="1" spc="15">
                <a:solidFill>
                  <a:schemeClr val="bg1"/>
                </a:solidFill>
                <a:latin typeface="Arial Black"/>
                <a:cs typeface="Arial Black"/>
              </a:rPr>
              <a:t> </a:t>
            </a:r>
            <a:r>
              <a:rPr sz="1300" b="1" spc="-10">
                <a:solidFill>
                  <a:schemeClr val="bg1"/>
                </a:solidFill>
                <a:latin typeface="Arial Black"/>
                <a:cs typeface="Arial Black"/>
              </a:rPr>
              <a:t>WITHOUT </a:t>
            </a:r>
            <a:r>
              <a:rPr sz="1300" b="1">
                <a:solidFill>
                  <a:schemeClr val="bg1"/>
                </a:solidFill>
                <a:latin typeface="Arial Black"/>
                <a:cs typeface="Arial Black"/>
              </a:rPr>
              <a:t>SHELTER</a:t>
            </a:r>
            <a:r>
              <a:rPr sz="1300" b="1" spc="40">
                <a:solidFill>
                  <a:schemeClr val="bg1"/>
                </a:solidFill>
                <a:latin typeface="Arial Black"/>
                <a:cs typeface="Arial Black"/>
              </a:rPr>
              <a:t> </a:t>
            </a:r>
            <a:r>
              <a:rPr sz="1300" b="1">
                <a:solidFill>
                  <a:schemeClr val="bg1"/>
                </a:solidFill>
                <a:latin typeface="Arial Black"/>
                <a:cs typeface="Arial Black"/>
              </a:rPr>
              <a:t>AFTER</a:t>
            </a:r>
            <a:r>
              <a:rPr sz="1300" b="1" spc="45">
                <a:solidFill>
                  <a:schemeClr val="bg1"/>
                </a:solidFill>
                <a:latin typeface="Arial Black"/>
                <a:cs typeface="Arial Black"/>
              </a:rPr>
              <a:t> </a:t>
            </a:r>
            <a:r>
              <a:rPr sz="1300" b="1" spc="-10">
                <a:solidFill>
                  <a:schemeClr val="bg1"/>
                </a:solidFill>
                <a:latin typeface="Arial Black"/>
                <a:cs typeface="Arial Black"/>
              </a:rPr>
              <a:t>DISASTER</a:t>
            </a:r>
            <a:endParaRPr sz="1300">
              <a:solidFill>
                <a:schemeClr val="bg1"/>
              </a:solidFill>
              <a:latin typeface="Arial Black"/>
              <a:cs typeface="Arial Black"/>
            </a:endParaRPr>
          </a:p>
        </p:txBody>
      </p:sp>
      <p:sp>
        <p:nvSpPr>
          <p:cNvPr id="13" name="Text Placeholder 12">
            <a:extLst>
              <a:ext uri="{FF2B5EF4-FFF2-40B4-BE49-F238E27FC236}">
                <a16:creationId xmlns:a16="http://schemas.microsoft.com/office/drawing/2014/main" id="{8F203B4D-8E19-FB43-B2F1-5D3EF1269BE0}"/>
              </a:ext>
            </a:extLst>
          </p:cNvPr>
          <p:cNvSpPr>
            <a:spLocks noGrp="1"/>
          </p:cNvSpPr>
          <p:nvPr>
            <p:ph type="body" sz="quarter" idx="10" hasCustomPrompt="1"/>
          </p:nvPr>
        </p:nvSpPr>
        <p:spPr>
          <a:xfrm>
            <a:off x="1225550" y="3159125"/>
            <a:ext cx="5743286" cy="923279"/>
          </a:xfrm>
        </p:spPr>
        <p:txBody>
          <a:bodyPr lIns="0" tIns="0" rIns="0">
            <a:normAutofit/>
          </a:bodyPr>
          <a:lstStyle>
            <a:lvl1pPr marL="0" indent="0">
              <a:buNone/>
              <a:defRPr sz="1600" b="0" i="1">
                <a:solidFill>
                  <a:schemeClr val="accent1"/>
                </a:solidFill>
                <a:latin typeface="Georgia" panose="02040502050405020303" pitchFamily="18" charset="0"/>
              </a:defRPr>
            </a:lvl1pPr>
          </a:lstStyle>
          <a:p>
            <a:pPr lvl="0"/>
            <a:r>
              <a:rPr lang="en-GB"/>
              <a:t>Introduction text to go here in Georgia italics</a:t>
            </a:r>
          </a:p>
        </p:txBody>
      </p:sp>
    </p:spTree>
    <p:extLst>
      <p:ext uri="{BB962C8B-B14F-4D97-AF65-F5344CB8AC3E}">
        <p14:creationId xmlns:p14="http://schemas.microsoft.com/office/powerpoint/2010/main" val="2733338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050F4970-75D4-A440-A7E0-03ECBA2A2F21}"/>
              </a:ext>
            </a:extLst>
          </p:cNvPr>
          <p:cNvSpPr>
            <a:spLocks noGrp="1"/>
          </p:cNvSpPr>
          <p:nvPr>
            <p:ph type="pic" sz="quarter" idx="11" hasCustomPrompt="1"/>
          </p:nvPr>
        </p:nvSpPr>
        <p:spPr>
          <a:xfrm>
            <a:off x="7494588" y="0"/>
            <a:ext cx="4697412" cy="6858000"/>
          </a:xfrm>
          <a:blipFill>
            <a:blip r:embed="rId2">
              <a:extLst>
                <a:ext uri="{28A0092B-C50C-407E-A947-70E740481C1C}">
                  <a14:useLocalDpi xmlns:a14="http://schemas.microsoft.com/office/drawing/2010/main"/>
                </a:ext>
              </a:extLst>
            </a:blip>
            <a:stretch>
              <a:fillRect l="-45414" t="-1560" r="-77602" b="-1560"/>
            </a:stretch>
          </a:blipFill>
        </p:spPr>
        <p:txBody>
          <a:bodyPr/>
          <a:lstStyle>
            <a:lvl1pP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Picture click to change. </a:t>
            </a:r>
            <a:r>
              <a:rPr lang="en-GB" b="0" i="0" u="none" strike="noStrike">
                <a:solidFill>
                  <a:srgbClr val="000000"/>
                </a:solidFill>
                <a:effectLst/>
                <a:latin typeface="Arial" panose="020B0604020202020204" pitchFamily="34" charset="0"/>
              </a:rPr>
              <a:t>You can move the foundation block to frame the face – or delete it entirely if not needed</a:t>
            </a:r>
            <a:endParaRPr lang="en-US"/>
          </a:p>
          <a:p>
            <a:endParaRPr lang="en-US"/>
          </a:p>
        </p:txBody>
      </p:sp>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1992598"/>
            <a:ext cx="5743286" cy="1013836"/>
          </a:xfrm>
        </p:spPr>
        <p:txBody>
          <a:bodyPr lIns="0" tIns="0" rIns="0" bIns="0" anchor="t" anchorCtr="0">
            <a:noAutofit/>
          </a:bodyPr>
          <a:lstStyle>
            <a:lvl1pPr>
              <a:defRPr sz="3400">
                <a:solidFill>
                  <a:schemeClr val="accent1"/>
                </a:solidFill>
              </a:defRPr>
            </a:lvl1pPr>
          </a:lstStyle>
          <a:p>
            <a:r>
              <a:rPr lang="en-GB"/>
              <a:t>TITLE</a:t>
            </a:r>
            <a:r>
              <a:rPr lang="en-GB" spc="-25"/>
              <a:t> </a:t>
            </a:r>
            <a:r>
              <a:rPr lang="en-GB"/>
              <a:t>FIRST</a:t>
            </a:r>
            <a:r>
              <a:rPr lang="en-GB" spc="-25"/>
              <a:t> </a:t>
            </a:r>
            <a:r>
              <a:rPr lang="en-GB" spc="-20"/>
              <a:t>LINE </a:t>
            </a:r>
            <a:br>
              <a:rPr lang="en-GB" spc="-20"/>
            </a:br>
            <a:r>
              <a:rPr lang="en-GB"/>
              <a:t>TITLE</a:t>
            </a:r>
            <a:r>
              <a:rPr lang="en-GB" spc="-95"/>
              <a:t> </a:t>
            </a:r>
            <a:r>
              <a:rPr lang="en-GB"/>
              <a:t>SECOND</a:t>
            </a:r>
            <a:r>
              <a:rPr lang="en-GB" spc="-95"/>
              <a:t> </a:t>
            </a:r>
            <a:r>
              <a:rPr lang="en-GB" spc="-20"/>
              <a:t>LINE</a:t>
            </a:r>
            <a:endParaRPr lang="en-US"/>
          </a:p>
        </p:txBody>
      </p:sp>
      <p:sp>
        <p:nvSpPr>
          <p:cNvPr id="3" name="Content Placeholder 2">
            <a:extLst>
              <a:ext uri="{FF2B5EF4-FFF2-40B4-BE49-F238E27FC236}">
                <a16:creationId xmlns:a16="http://schemas.microsoft.com/office/drawing/2014/main" id="{53E6E65D-B9BC-5443-B3D1-FA21DC308BBA}"/>
              </a:ext>
            </a:extLst>
          </p:cNvPr>
          <p:cNvSpPr>
            <a:spLocks noGrp="1"/>
          </p:cNvSpPr>
          <p:nvPr>
            <p:ph idx="1" hasCustomPrompt="1"/>
          </p:nvPr>
        </p:nvSpPr>
        <p:spPr>
          <a:xfrm>
            <a:off x="1224957" y="4248664"/>
            <a:ext cx="5743879" cy="1678916"/>
          </a:xfrm>
        </p:spPr>
        <p:txBody>
          <a:bodyPr lIns="0" tIns="0" rIns="0" bIns="0" numCol="2" spcCol="144000">
            <a:normAutofit/>
          </a:bodyPr>
          <a:lstStyle>
            <a:lvl1pPr marL="0" indent="0">
              <a:lnSpc>
                <a:spcPts val="1880"/>
              </a:lnSpc>
              <a:spcBef>
                <a:spcPts val="0"/>
              </a:spcBef>
              <a:buNone/>
              <a:defRPr sz="1400" b="0"/>
            </a:lvl1pPr>
          </a:lstStyle>
          <a:p>
            <a:pPr lvl="0"/>
            <a:r>
              <a:rPr lang="en-GB"/>
              <a:t>Please write slide body copy in arial regular. This is a two column box. qui </a:t>
            </a:r>
            <a:r>
              <a:rPr lang="en-GB" err="1"/>
              <a:t>dionsen</a:t>
            </a:r>
            <a:r>
              <a:rPr lang="en-GB"/>
              <a:t> </a:t>
            </a:r>
            <a:r>
              <a:rPr lang="en-GB" err="1"/>
              <a:t>temporumquia</a:t>
            </a:r>
            <a:r>
              <a:rPr lang="en-GB"/>
              <a:t> </a:t>
            </a:r>
            <a:r>
              <a:rPr lang="en-GB" err="1"/>
              <a:t>dunt</a:t>
            </a:r>
            <a:r>
              <a:rPr lang="en-GB"/>
              <a:t> </a:t>
            </a:r>
            <a:r>
              <a:rPr lang="en-GB" err="1"/>
              <a:t>facero</a:t>
            </a:r>
            <a:r>
              <a:rPr lang="en-GB"/>
              <a:t> </a:t>
            </a:r>
            <a:r>
              <a:rPr lang="en-GB" err="1"/>
              <a:t>officatis</a:t>
            </a:r>
            <a:r>
              <a:rPr lang="en-GB"/>
              <a:t> </a:t>
            </a:r>
            <a:r>
              <a:rPr lang="en-GB" err="1"/>
              <a:t>volum</a:t>
            </a:r>
            <a:r>
              <a:rPr lang="en-GB"/>
              <a:t> </a:t>
            </a:r>
            <a:r>
              <a:rPr lang="en-GB" err="1"/>
              <a:t>hicte</a:t>
            </a:r>
            <a:r>
              <a:rPr lang="en-GB"/>
              <a:t>..</a:t>
            </a:r>
          </a:p>
          <a:p>
            <a:pPr lvl="0"/>
            <a:endParaRPr lang="en-GB"/>
          </a:p>
          <a:p>
            <a:pPr lvl="0"/>
            <a:r>
              <a:rPr lang="en-GB"/>
              <a:t>Qui </a:t>
            </a:r>
            <a:r>
              <a:rPr lang="en-GB" err="1"/>
              <a:t>dolorum</a:t>
            </a:r>
            <a:r>
              <a:rPr lang="en-GB"/>
              <a:t> </a:t>
            </a:r>
            <a:r>
              <a:rPr lang="en-GB" err="1"/>
              <a:t>volupid</a:t>
            </a:r>
            <a:r>
              <a:rPr lang="en-GB"/>
              <a:t> </a:t>
            </a:r>
            <a:r>
              <a:rPr lang="en-GB" err="1"/>
              <a:t>modipsanient</a:t>
            </a:r>
            <a:r>
              <a:rPr lang="en-GB"/>
              <a:t> la </a:t>
            </a:r>
            <a:r>
              <a:rPr lang="en-GB" err="1"/>
              <a:t>voluptati</a:t>
            </a:r>
            <a:r>
              <a:rPr lang="en-GB"/>
              <a:t> </a:t>
            </a:r>
            <a:r>
              <a:rPr lang="en-GB" err="1"/>
              <a:t>doluptat</a:t>
            </a:r>
            <a:r>
              <a:rPr lang="en-GB"/>
              <a:t> que </a:t>
            </a:r>
            <a:r>
              <a:rPr lang="en-GB" err="1"/>
              <a:t>venditat</a:t>
            </a:r>
            <a:r>
              <a:rPr lang="en-GB"/>
              <a:t>. </a:t>
            </a:r>
          </a:p>
          <a:p>
            <a:pPr lvl="0"/>
            <a:r>
              <a:rPr lang="en-GB" err="1"/>
              <a:t>Evere</a:t>
            </a:r>
            <a:r>
              <a:rPr lang="en-GB"/>
              <a:t> </a:t>
            </a:r>
            <a:r>
              <a:rPr lang="en-GB" err="1"/>
              <a:t>conemporio</a:t>
            </a:r>
            <a:r>
              <a:rPr lang="en-GB"/>
              <a:t> </a:t>
            </a:r>
            <a:r>
              <a:rPr lang="en-GB" err="1"/>
              <a:t>dipiditati</a:t>
            </a:r>
            <a:r>
              <a:rPr lang="en-GB"/>
              <a:t> </a:t>
            </a:r>
            <a:r>
              <a:rPr lang="en-GB" err="1"/>
              <a:t>alitis</a:t>
            </a:r>
            <a:r>
              <a:rPr lang="en-GB"/>
              <a:t> </a:t>
            </a:r>
            <a:r>
              <a:rPr lang="en-GB" err="1"/>
              <a:t>dolorit</a:t>
            </a:r>
            <a:r>
              <a:rPr lang="en-GB"/>
              <a:t>, </a:t>
            </a:r>
            <a:r>
              <a:rPr lang="en-GB" err="1"/>
              <a:t>quassum</a:t>
            </a:r>
            <a:r>
              <a:rPr lang="en-GB"/>
              <a:t> </a:t>
            </a:r>
            <a:r>
              <a:rPr lang="en-GB" err="1"/>
              <a:t>dolorib</a:t>
            </a:r>
            <a:r>
              <a:rPr lang="en-GB"/>
              <a:t> </a:t>
            </a:r>
            <a:r>
              <a:rPr lang="en-GB" err="1"/>
              <a:t>usantiis</a:t>
            </a:r>
            <a:r>
              <a:rPr lang="en-GB"/>
              <a:t>. </a:t>
            </a:r>
            <a:r>
              <a:rPr lang="en-GB" err="1"/>
              <a:t>simolorem</a:t>
            </a:r>
            <a:r>
              <a:rPr lang="en-GB"/>
              <a:t> </a:t>
            </a:r>
            <a:r>
              <a:rPr lang="en-GB" err="1"/>
              <a:t>doloriossim</a:t>
            </a:r>
            <a:r>
              <a:rPr lang="en-GB"/>
              <a:t> que </a:t>
            </a:r>
            <a:r>
              <a:rPr lang="en-GB" err="1"/>
              <a:t>vel</a:t>
            </a:r>
            <a:r>
              <a:rPr lang="en-GB"/>
              <a:t> es </a:t>
            </a:r>
            <a:r>
              <a:rPr lang="en-GB" err="1"/>
              <a:t>nonsecte</a:t>
            </a:r>
            <a:r>
              <a:rPr lang="en-GB"/>
              <a:t> </a:t>
            </a:r>
            <a:r>
              <a:rPr lang="en-GB" err="1"/>
              <a:t>essim</a:t>
            </a:r>
            <a:r>
              <a:rPr lang="en-GB"/>
              <a:t> </a:t>
            </a:r>
            <a:r>
              <a:rPr lang="en-GB" err="1"/>
              <a:t>quassunt</a:t>
            </a:r>
            <a:r>
              <a:rPr lang="en-GB"/>
              <a:t> </a:t>
            </a:r>
            <a:r>
              <a:rPr lang="en-GB" err="1"/>
              <a:t>omnimus</a:t>
            </a:r>
            <a:r>
              <a:rPr lang="en-GB"/>
              <a:t> </a:t>
            </a:r>
            <a:r>
              <a:rPr lang="en-GB" err="1"/>
              <a:t>apedis</a:t>
            </a:r>
            <a:r>
              <a:rPr lang="en-GB"/>
              <a:t> </a:t>
            </a:r>
            <a:r>
              <a:rPr lang="en-GB" err="1"/>
              <a:t>ius</a:t>
            </a:r>
            <a:r>
              <a:rPr lang="en-GB"/>
              <a:t> </a:t>
            </a:r>
            <a:r>
              <a:rPr lang="en-GB" err="1"/>
              <a:t>diosser</a:t>
            </a:r>
            <a:r>
              <a:rPr lang="en-GB"/>
              <a:t> </a:t>
            </a:r>
            <a:r>
              <a:rPr lang="en-GB" err="1"/>
              <a:t>essimus</a:t>
            </a:r>
            <a:r>
              <a:rPr lang="en-GB"/>
              <a:t> et </a:t>
            </a:r>
            <a:r>
              <a:rPr lang="en-GB" err="1"/>
              <a:t>eles</a:t>
            </a:r>
            <a:r>
              <a:rPr lang="en-GB"/>
              <a:t> vid </a:t>
            </a:r>
            <a:r>
              <a:rPr lang="en-GB" err="1"/>
              <a:t>quatur</a:t>
            </a:r>
            <a:r>
              <a:rPr lang="en-GB"/>
              <a:t> sus. </a:t>
            </a:r>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1"/>
                </a:solidFill>
                <a:latin typeface="Arial Black"/>
                <a:cs typeface="Arial Black"/>
              </a:rPr>
              <a:t>NO</a:t>
            </a:r>
            <a:r>
              <a:rPr sz="1300" b="1" spc="10">
                <a:solidFill>
                  <a:schemeClr val="bg1"/>
                </a:solidFill>
                <a:latin typeface="Arial Black"/>
                <a:cs typeface="Arial Black"/>
              </a:rPr>
              <a:t> </a:t>
            </a:r>
            <a:r>
              <a:rPr sz="1300" b="1">
                <a:solidFill>
                  <a:schemeClr val="bg1"/>
                </a:solidFill>
                <a:latin typeface="Arial Black"/>
                <a:cs typeface="Arial Black"/>
              </a:rPr>
              <a:t>ONE</a:t>
            </a:r>
            <a:r>
              <a:rPr sz="1300" b="1" spc="15">
                <a:solidFill>
                  <a:schemeClr val="bg1"/>
                </a:solidFill>
                <a:latin typeface="Arial Black"/>
                <a:cs typeface="Arial Black"/>
              </a:rPr>
              <a:t> </a:t>
            </a:r>
            <a:r>
              <a:rPr sz="1300" b="1" spc="-10">
                <a:solidFill>
                  <a:schemeClr val="bg1"/>
                </a:solidFill>
                <a:latin typeface="Arial Black"/>
                <a:cs typeface="Arial Black"/>
              </a:rPr>
              <a:t>WITHOUT </a:t>
            </a:r>
            <a:r>
              <a:rPr sz="1300" b="1">
                <a:solidFill>
                  <a:schemeClr val="bg1"/>
                </a:solidFill>
                <a:latin typeface="Arial Black"/>
                <a:cs typeface="Arial Black"/>
              </a:rPr>
              <a:t>SHELTER</a:t>
            </a:r>
            <a:r>
              <a:rPr sz="1300" b="1" spc="40">
                <a:solidFill>
                  <a:schemeClr val="bg1"/>
                </a:solidFill>
                <a:latin typeface="Arial Black"/>
                <a:cs typeface="Arial Black"/>
              </a:rPr>
              <a:t> </a:t>
            </a:r>
            <a:r>
              <a:rPr sz="1300" b="1">
                <a:solidFill>
                  <a:schemeClr val="bg1"/>
                </a:solidFill>
                <a:latin typeface="Arial Black"/>
                <a:cs typeface="Arial Black"/>
              </a:rPr>
              <a:t>AFTER</a:t>
            </a:r>
            <a:r>
              <a:rPr sz="1300" b="1" spc="45">
                <a:solidFill>
                  <a:schemeClr val="bg1"/>
                </a:solidFill>
                <a:latin typeface="Arial Black"/>
                <a:cs typeface="Arial Black"/>
              </a:rPr>
              <a:t> </a:t>
            </a:r>
            <a:r>
              <a:rPr sz="1300" b="1" spc="-10">
                <a:solidFill>
                  <a:schemeClr val="bg1"/>
                </a:solidFill>
                <a:latin typeface="Arial Black"/>
                <a:cs typeface="Arial Black"/>
              </a:rPr>
              <a:t>DISASTER</a:t>
            </a:r>
            <a:endParaRPr sz="1300">
              <a:solidFill>
                <a:schemeClr val="bg1"/>
              </a:solidFill>
              <a:latin typeface="Arial Black"/>
              <a:cs typeface="Arial Black"/>
            </a:endParaRPr>
          </a:p>
        </p:txBody>
      </p:sp>
      <p:sp>
        <p:nvSpPr>
          <p:cNvPr id="13" name="Text Placeholder 12">
            <a:extLst>
              <a:ext uri="{FF2B5EF4-FFF2-40B4-BE49-F238E27FC236}">
                <a16:creationId xmlns:a16="http://schemas.microsoft.com/office/drawing/2014/main" id="{8F203B4D-8E19-FB43-B2F1-5D3EF1269BE0}"/>
              </a:ext>
            </a:extLst>
          </p:cNvPr>
          <p:cNvSpPr>
            <a:spLocks noGrp="1"/>
          </p:cNvSpPr>
          <p:nvPr>
            <p:ph type="body" sz="quarter" idx="10" hasCustomPrompt="1"/>
          </p:nvPr>
        </p:nvSpPr>
        <p:spPr>
          <a:xfrm>
            <a:off x="1225550" y="3159125"/>
            <a:ext cx="5743286" cy="923279"/>
          </a:xfrm>
        </p:spPr>
        <p:txBody>
          <a:bodyPr lIns="0" tIns="0" rIns="0">
            <a:normAutofit/>
          </a:bodyPr>
          <a:lstStyle>
            <a:lvl1pPr marL="0" indent="0">
              <a:buNone/>
              <a:defRPr sz="1600" b="0" i="1">
                <a:solidFill>
                  <a:schemeClr val="accent1"/>
                </a:solidFill>
                <a:latin typeface="Georgia" panose="02040502050405020303" pitchFamily="18" charset="0"/>
              </a:defRPr>
            </a:lvl1pPr>
          </a:lstStyle>
          <a:p>
            <a:pPr lvl="0"/>
            <a:r>
              <a:rPr lang="en-GB"/>
              <a:t>Introduction text to go here in Georgia italics</a:t>
            </a:r>
          </a:p>
        </p:txBody>
      </p:sp>
    </p:spTree>
    <p:extLst>
      <p:ext uri="{BB962C8B-B14F-4D97-AF65-F5344CB8AC3E}">
        <p14:creationId xmlns:p14="http://schemas.microsoft.com/office/powerpoint/2010/main" val="3992144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2BDA9E9-FD46-A149-9669-59294BEE7340}"/>
              </a:ext>
            </a:extLst>
          </p:cNvPr>
          <p:cNvSpPr>
            <a:spLocks noGrp="1"/>
          </p:cNvSpPr>
          <p:nvPr>
            <p:ph type="pic" sz="quarter" idx="10"/>
          </p:nvPr>
        </p:nvSpPr>
        <p:spPr>
          <a:xfrm>
            <a:off x="0" y="0"/>
            <a:ext cx="12192000" cy="6858000"/>
          </a:xfrm>
          <a:blipFill dpi="0" rotWithShape="0">
            <a:blip r:embed="rId2"/>
            <a:srcRect/>
            <a:stretch>
              <a:fillRect l="-2263" t="-57349" r="-30019" b="-51049"/>
            </a:stretch>
          </a:blipFill>
        </p:spPr>
        <p:txBody>
          <a:bodyPr/>
          <a:lstStyle/>
          <a:p>
            <a:endParaRPr lang="en-US"/>
          </a:p>
        </p:txBody>
      </p:sp>
    </p:spTree>
    <p:extLst>
      <p:ext uri="{BB962C8B-B14F-4D97-AF65-F5344CB8AC3E}">
        <p14:creationId xmlns:p14="http://schemas.microsoft.com/office/powerpoint/2010/main" val="97631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3F2662-3704-A341-835A-6E3FE51B89D5}"/>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1D9732-A8C2-0D46-AF78-8F96DFCA983D}"/>
              </a:ext>
            </a:extLst>
          </p:cNvPr>
          <p:cNvSpPr>
            <a:spLocks noGrp="1"/>
          </p:cNvSpPr>
          <p:nvPr>
            <p:ph type="title" hasCustomPrompt="1"/>
          </p:nvPr>
        </p:nvSpPr>
        <p:spPr>
          <a:xfrm>
            <a:off x="1224958" y="2895599"/>
            <a:ext cx="5743286" cy="2272145"/>
          </a:xfrm>
        </p:spPr>
        <p:txBody>
          <a:bodyPr lIns="0" tIns="0" rIns="0" bIns="0" anchor="t" anchorCtr="0">
            <a:noAutofit/>
          </a:bodyPr>
          <a:lstStyle>
            <a:lvl1pPr>
              <a:lnSpc>
                <a:spcPts val="4400"/>
              </a:lnSpc>
              <a:defRPr sz="4400">
                <a:solidFill>
                  <a:schemeClr val="bg2"/>
                </a:solidFill>
              </a:defRPr>
            </a:lvl1pPr>
          </a:lstStyle>
          <a:p>
            <a:r>
              <a:rPr lang="en-GB"/>
              <a:t>FINAL MESSAGE TO GO HERE</a:t>
            </a:r>
            <a:endParaRPr lang="en-US"/>
          </a:p>
        </p:txBody>
      </p:sp>
      <p:sp>
        <p:nvSpPr>
          <p:cNvPr id="9" name="object 6">
            <a:extLst>
              <a:ext uri="{FF2B5EF4-FFF2-40B4-BE49-F238E27FC236}">
                <a16:creationId xmlns:a16="http://schemas.microsoft.com/office/drawing/2014/main" id="{A074E11D-CBD0-FA4D-BAC0-5D95FF907CAE}"/>
              </a:ext>
            </a:extLst>
          </p:cNvPr>
          <p:cNvSpPr txBox="1"/>
          <p:nvPr userDrawn="1"/>
        </p:nvSpPr>
        <p:spPr>
          <a:xfrm>
            <a:off x="1224958" y="528008"/>
            <a:ext cx="2548890" cy="388620"/>
          </a:xfrm>
          <a:prstGeom prst="rect">
            <a:avLst/>
          </a:prstGeom>
        </p:spPr>
        <p:txBody>
          <a:bodyPr vert="horz" wrap="square" lIns="0" tIns="45720" rIns="0" bIns="0" rtlCol="0">
            <a:spAutoFit/>
          </a:bodyPr>
          <a:lstStyle/>
          <a:p>
            <a:pPr marL="12700" marR="5080">
              <a:lnSpc>
                <a:spcPts val="1300"/>
              </a:lnSpc>
              <a:spcBef>
                <a:spcPts val="360"/>
              </a:spcBef>
            </a:pPr>
            <a:r>
              <a:rPr sz="1300" b="1">
                <a:solidFill>
                  <a:schemeClr val="bg2"/>
                </a:solidFill>
                <a:latin typeface="Arial Black"/>
                <a:cs typeface="Arial Black"/>
              </a:rPr>
              <a:t>NO</a:t>
            </a:r>
            <a:r>
              <a:rPr sz="1300" b="1" spc="10">
                <a:solidFill>
                  <a:schemeClr val="bg2"/>
                </a:solidFill>
                <a:latin typeface="Arial Black"/>
                <a:cs typeface="Arial Black"/>
              </a:rPr>
              <a:t> </a:t>
            </a:r>
            <a:r>
              <a:rPr sz="1300" b="1">
                <a:solidFill>
                  <a:schemeClr val="bg2"/>
                </a:solidFill>
                <a:latin typeface="Arial Black"/>
                <a:cs typeface="Arial Black"/>
              </a:rPr>
              <a:t>ONE</a:t>
            </a:r>
            <a:r>
              <a:rPr sz="1300" b="1" spc="15">
                <a:solidFill>
                  <a:schemeClr val="bg2"/>
                </a:solidFill>
                <a:latin typeface="Arial Black"/>
                <a:cs typeface="Arial Black"/>
              </a:rPr>
              <a:t> </a:t>
            </a:r>
            <a:r>
              <a:rPr sz="1300" b="1" spc="-10">
                <a:solidFill>
                  <a:schemeClr val="bg2"/>
                </a:solidFill>
                <a:latin typeface="Arial Black"/>
                <a:cs typeface="Arial Black"/>
              </a:rPr>
              <a:t>WITHOUT </a:t>
            </a:r>
            <a:r>
              <a:rPr sz="1300" b="1">
                <a:solidFill>
                  <a:schemeClr val="bg2"/>
                </a:solidFill>
                <a:latin typeface="Arial Black"/>
                <a:cs typeface="Arial Black"/>
              </a:rPr>
              <a:t>SHELTER</a:t>
            </a:r>
            <a:r>
              <a:rPr sz="1300" b="1" spc="40">
                <a:solidFill>
                  <a:schemeClr val="bg2"/>
                </a:solidFill>
                <a:latin typeface="Arial Black"/>
                <a:cs typeface="Arial Black"/>
              </a:rPr>
              <a:t> </a:t>
            </a:r>
            <a:r>
              <a:rPr sz="1300" b="1">
                <a:solidFill>
                  <a:schemeClr val="bg2"/>
                </a:solidFill>
                <a:latin typeface="Arial Black"/>
                <a:cs typeface="Arial Black"/>
              </a:rPr>
              <a:t>AFTER</a:t>
            </a:r>
            <a:r>
              <a:rPr sz="1300" b="1" spc="45">
                <a:solidFill>
                  <a:schemeClr val="bg2"/>
                </a:solidFill>
                <a:latin typeface="Arial Black"/>
                <a:cs typeface="Arial Black"/>
              </a:rPr>
              <a:t> </a:t>
            </a:r>
            <a:r>
              <a:rPr sz="1300" b="1" spc="-10">
                <a:solidFill>
                  <a:schemeClr val="bg2"/>
                </a:solidFill>
                <a:latin typeface="Arial Black"/>
                <a:cs typeface="Arial Black"/>
              </a:rPr>
              <a:t>DISASTER</a:t>
            </a:r>
            <a:endParaRPr sz="1300">
              <a:solidFill>
                <a:schemeClr val="bg2"/>
              </a:solidFill>
              <a:latin typeface="Arial Black"/>
              <a:cs typeface="Arial Black"/>
            </a:endParaRPr>
          </a:p>
        </p:txBody>
      </p:sp>
      <p:pic>
        <p:nvPicPr>
          <p:cNvPr id="10" name="Picture 9">
            <a:extLst>
              <a:ext uri="{FF2B5EF4-FFF2-40B4-BE49-F238E27FC236}">
                <a16:creationId xmlns:a16="http://schemas.microsoft.com/office/drawing/2014/main" id="{B6C00C21-3709-3D4D-A409-4A3B5EDD24B6}"/>
              </a:ext>
            </a:extLst>
          </p:cNvPr>
          <p:cNvPicPr>
            <a:picLocks noChangeAspect="1"/>
          </p:cNvPicPr>
          <p:nvPr userDrawn="1"/>
        </p:nvPicPr>
        <p:blipFill>
          <a:blip r:embed="rId2"/>
          <a:srcRect/>
          <a:stretch/>
        </p:blipFill>
        <p:spPr>
          <a:xfrm>
            <a:off x="8319660" y="435085"/>
            <a:ext cx="3034140" cy="556259"/>
          </a:xfrm>
          <a:prstGeom prst="rect">
            <a:avLst/>
          </a:prstGeom>
        </p:spPr>
      </p:pic>
      <p:sp>
        <p:nvSpPr>
          <p:cNvPr id="11" name="object 13">
            <a:extLst>
              <a:ext uri="{FF2B5EF4-FFF2-40B4-BE49-F238E27FC236}">
                <a16:creationId xmlns:a16="http://schemas.microsoft.com/office/drawing/2014/main" id="{0FA9ECA0-E56F-2744-9622-A466415E0AD0}"/>
              </a:ext>
            </a:extLst>
          </p:cNvPr>
          <p:cNvSpPr txBox="1"/>
          <p:nvPr userDrawn="1"/>
        </p:nvSpPr>
        <p:spPr>
          <a:xfrm>
            <a:off x="1224958" y="6247639"/>
            <a:ext cx="2750820" cy="177800"/>
          </a:xfrm>
          <a:prstGeom prst="rect">
            <a:avLst/>
          </a:prstGeom>
        </p:spPr>
        <p:txBody>
          <a:bodyPr vert="horz" wrap="square" lIns="0" tIns="12700" rIns="0" bIns="0" rtlCol="0">
            <a:spAutoFit/>
          </a:bodyPr>
          <a:lstStyle/>
          <a:p>
            <a:pPr marL="12700">
              <a:lnSpc>
                <a:spcPct val="100000"/>
              </a:lnSpc>
              <a:spcBef>
                <a:spcPts val="100"/>
              </a:spcBef>
            </a:pPr>
            <a:r>
              <a:rPr sz="1000" spc="-10">
                <a:solidFill>
                  <a:srgbClr val="FFFFFF"/>
                </a:solidFill>
                <a:latin typeface="Arial"/>
                <a:cs typeface="Arial"/>
              </a:rPr>
              <a:t>ShelterBox</a:t>
            </a:r>
            <a:r>
              <a:rPr sz="1000" spc="-35">
                <a:solidFill>
                  <a:srgbClr val="FFFFFF"/>
                </a:solidFill>
                <a:latin typeface="Arial"/>
                <a:cs typeface="Arial"/>
              </a:rPr>
              <a:t> </a:t>
            </a:r>
            <a:r>
              <a:rPr sz="1000">
                <a:solidFill>
                  <a:srgbClr val="FFFFFF"/>
                </a:solidFill>
                <a:latin typeface="Arial"/>
                <a:cs typeface="Arial"/>
              </a:rPr>
              <a:t>trust</a:t>
            </a:r>
            <a:r>
              <a:rPr sz="1000" spc="-30">
                <a:solidFill>
                  <a:srgbClr val="FFFFFF"/>
                </a:solidFill>
                <a:latin typeface="Arial"/>
                <a:cs typeface="Arial"/>
              </a:rPr>
              <a:t> </a:t>
            </a:r>
            <a:r>
              <a:rPr sz="1000">
                <a:solidFill>
                  <a:srgbClr val="FFFFFF"/>
                </a:solidFill>
                <a:latin typeface="Arial"/>
                <a:cs typeface="Arial"/>
              </a:rPr>
              <a:t>is</a:t>
            </a:r>
            <a:r>
              <a:rPr sz="1000" spc="-30">
                <a:solidFill>
                  <a:srgbClr val="FFFFFF"/>
                </a:solidFill>
                <a:latin typeface="Arial"/>
                <a:cs typeface="Arial"/>
              </a:rPr>
              <a:t> </a:t>
            </a:r>
            <a:r>
              <a:rPr sz="1000">
                <a:solidFill>
                  <a:srgbClr val="FFFFFF"/>
                </a:solidFill>
                <a:latin typeface="Arial"/>
                <a:cs typeface="Arial"/>
              </a:rPr>
              <a:t>a</a:t>
            </a:r>
            <a:r>
              <a:rPr sz="1000" spc="-30">
                <a:solidFill>
                  <a:srgbClr val="FFFFFF"/>
                </a:solidFill>
                <a:latin typeface="Arial"/>
                <a:cs typeface="Arial"/>
              </a:rPr>
              <a:t> </a:t>
            </a:r>
            <a:r>
              <a:rPr sz="1000" spc="-10">
                <a:solidFill>
                  <a:srgbClr val="FFFFFF"/>
                </a:solidFill>
                <a:latin typeface="Arial"/>
                <a:cs typeface="Arial"/>
              </a:rPr>
              <a:t>registered</a:t>
            </a:r>
            <a:r>
              <a:rPr sz="1000" spc="-35">
                <a:solidFill>
                  <a:srgbClr val="FFFFFF"/>
                </a:solidFill>
                <a:latin typeface="Arial"/>
                <a:cs typeface="Arial"/>
              </a:rPr>
              <a:t> </a:t>
            </a:r>
            <a:r>
              <a:rPr sz="1000" spc="-10">
                <a:solidFill>
                  <a:srgbClr val="FFFFFF"/>
                </a:solidFill>
                <a:latin typeface="Arial"/>
                <a:cs typeface="Arial"/>
              </a:rPr>
              <a:t>Charity</a:t>
            </a:r>
            <a:r>
              <a:rPr sz="1000" spc="-30">
                <a:solidFill>
                  <a:srgbClr val="FFFFFF"/>
                </a:solidFill>
                <a:latin typeface="Arial"/>
                <a:cs typeface="Arial"/>
              </a:rPr>
              <a:t> </a:t>
            </a:r>
            <a:r>
              <a:rPr sz="1000" spc="-10">
                <a:solidFill>
                  <a:srgbClr val="FFFFFF"/>
                </a:solidFill>
                <a:latin typeface="Arial"/>
                <a:cs typeface="Arial"/>
              </a:rPr>
              <a:t>(1096479)</a:t>
            </a:r>
            <a:endParaRPr sz="1000">
              <a:latin typeface="Arial"/>
              <a:cs typeface="Arial"/>
            </a:endParaRPr>
          </a:p>
        </p:txBody>
      </p:sp>
    </p:spTree>
    <p:extLst>
      <p:ext uri="{BB962C8B-B14F-4D97-AF65-F5344CB8AC3E}">
        <p14:creationId xmlns:p14="http://schemas.microsoft.com/office/powerpoint/2010/main" val="7553126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AB4DA16-E385-464A-BFF9-89D857C59B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a:t>
            </a:r>
            <a:br>
              <a:rPr lang="en-GB"/>
            </a:br>
            <a:r>
              <a:rPr lang="en-GB"/>
              <a:t>TITLE STYLE</a:t>
            </a:r>
            <a:endParaRPr lang="en-US"/>
          </a:p>
        </p:txBody>
      </p:sp>
      <p:sp>
        <p:nvSpPr>
          <p:cNvPr id="3" name="Text Placeholder 2">
            <a:extLst>
              <a:ext uri="{FF2B5EF4-FFF2-40B4-BE49-F238E27FC236}">
                <a16:creationId xmlns:a16="http://schemas.microsoft.com/office/drawing/2014/main" id="{770831A4-FF81-D744-87C2-7D39B076F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82389785"/>
      </p:ext>
    </p:extLst>
  </p:cSld>
  <p:clrMap bg1="dk1" tx1="lt1" bg2="dk2" tx2="lt2" accent1="accent1" accent2="accent2" accent3="accent3" accent4="accent4" accent5="accent5" accent6="accent6" hlink="hlink" folHlink="folHlink"/>
  <p:sldLayoutIdLst>
    <p:sldLayoutId id="2147483649" r:id="rId1"/>
    <p:sldLayoutId id="2147483660" r:id="rId2"/>
    <p:sldLayoutId id="2147483650" r:id="rId3"/>
    <p:sldLayoutId id="2147483661" r:id="rId4"/>
    <p:sldLayoutId id="2147483662" r:id="rId5"/>
    <p:sldLayoutId id="2147483663" r:id="rId6"/>
    <p:sldLayoutId id="2147483664" r:id="rId7"/>
    <p:sldLayoutId id="2147483651" r:id="rId8"/>
    <p:sldLayoutId id="2147483666" r:id="rId9"/>
    <p:sldLayoutId id="2147483667" r:id="rId10"/>
    <p:sldLayoutId id="2147483665" r:id="rId11"/>
    <p:sldLayoutId id="2147483668" r:id="rId12"/>
    <p:sldLayoutId id="2147483669" r:id="rId13"/>
  </p:sldLayoutIdLst>
  <p:txStyles>
    <p:titleStyle>
      <a:lvl1pPr algn="l" defTabSz="914400" rtl="0" eaLnBrk="1" latinLnBrk="0" hangingPunct="1">
        <a:lnSpc>
          <a:spcPct val="90000"/>
        </a:lnSpc>
        <a:spcBef>
          <a:spcPct val="0"/>
        </a:spcBef>
        <a:buNone/>
        <a:defRPr sz="4400" b="1" i="0" kern="1200">
          <a:solidFill>
            <a:srgbClr val="000000"/>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video" Target="https://www.youtube.com/embed/AK54Xu3Ekhc?feature=oembed" TargetMode="External"/><Relationship Id="rId5" Type="http://schemas.openxmlformats.org/officeDocument/2006/relationships/image" Target="../media/image11.jpeg"/><Relationship Id="rId4" Type="http://schemas.openxmlformats.org/officeDocument/2006/relationships/hyperlink" Target="https://www.youtube.com/watch?v=AK54Xu3Ekhc"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B24D4-B4AC-8641-8F66-A3AC61E6DBF4}"/>
              </a:ext>
            </a:extLst>
          </p:cNvPr>
          <p:cNvSpPr>
            <a:spLocks noGrp="1"/>
          </p:cNvSpPr>
          <p:nvPr>
            <p:ph type="ctrTitle"/>
          </p:nvPr>
        </p:nvSpPr>
        <p:spPr/>
        <p:txBody>
          <a:bodyPr>
            <a:noAutofit/>
          </a:bodyPr>
          <a:lstStyle/>
          <a:p>
            <a:r>
              <a:rPr lang="en-US" sz="2400">
                <a:latin typeface="Arial Black"/>
              </a:rPr>
              <a:t>SHELTERBOX AND ROTARY: A PARTNERSHIP OF PURPOSE</a:t>
            </a:r>
            <a:endParaRPr lang="en-US" sz="2400"/>
          </a:p>
        </p:txBody>
      </p:sp>
      <p:sp>
        <p:nvSpPr>
          <p:cNvPr id="3" name="Subtitle 2">
            <a:extLst>
              <a:ext uri="{FF2B5EF4-FFF2-40B4-BE49-F238E27FC236}">
                <a16:creationId xmlns:a16="http://schemas.microsoft.com/office/drawing/2014/main" id="{A9707F77-8D13-B441-8696-22DBAB55EF76}"/>
              </a:ext>
            </a:extLst>
          </p:cNvPr>
          <p:cNvSpPr>
            <a:spLocks noGrp="1"/>
          </p:cNvSpPr>
          <p:nvPr>
            <p:ph type="subTitle" idx="1"/>
          </p:nvPr>
        </p:nvSpPr>
        <p:spPr/>
        <p:txBody>
          <a:bodyPr vert="horz" lIns="0" tIns="0" rIns="0" bIns="0" rtlCol="0" anchor="t">
            <a:normAutofit/>
          </a:bodyPr>
          <a:lstStyle/>
          <a:p>
            <a:r>
              <a:rPr lang="en-US" dirty="0">
                <a:latin typeface="Arial"/>
                <a:cs typeface="Arial"/>
              </a:rPr>
              <a:t>PROVIDING SHELTER, RESTORING HOPE – MDP ALLIANCE JULY 2025</a:t>
            </a:r>
            <a:endParaRPr lang="en-US" dirty="0"/>
          </a:p>
        </p:txBody>
      </p:sp>
    </p:spTree>
    <p:extLst>
      <p:ext uri="{BB962C8B-B14F-4D97-AF65-F5344CB8AC3E}">
        <p14:creationId xmlns:p14="http://schemas.microsoft.com/office/powerpoint/2010/main" val="22368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223C798-A5CC-6E81-2F90-762F15B2EC46}"/>
              </a:ext>
            </a:extLst>
          </p:cNvPr>
          <p:cNvPicPr>
            <a:picLocks noChangeAspect="1"/>
          </p:cNvPicPr>
          <p:nvPr/>
        </p:nvPicPr>
        <p:blipFill>
          <a:blip r:embed="rId3"/>
          <a:srcRect r="1" b="10893"/>
          <a:stretch>
            <a:fillRect/>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2" name="Title 1">
            <a:extLst>
              <a:ext uri="{FF2B5EF4-FFF2-40B4-BE49-F238E27FC236}">
                <a16:creationId xmlns:a16="http://schemas.microsoft.com/office/drawing/2014/main" id="{64AB90F8-8DE4-EBA6-2D10-55EEBC795C7A}"/>
              </a:ext>
            </a:extLst>
          </p:cNvPr>
          <p:cNvSpPr txBox="1">
            <a:spLocks/>
          </p:cNvSpPr>
          <p:nvPr/>
        </p:nvSpPr>
        <p:spPr>
          <a:xfrm>
            <a:off x="340363" y="5375583"/>
            <a:ext cx="11366728" cy="5790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rgbClr val="000000"/>
                </a:solidFill>
                <a:latin typeface="Arial Black" panose="020B0604020202020204" pitchFamily="34" charset="0"/>
                <a:ea typeface="+mj-ea"/>
                <a:cs typeface="Arial Black" panose="020B0604020202020204" pitchFamily="34" charset="0"/>
              </a:defRPr>
            </a:lvl1pPr>
          </a:lstStyle>
          <a:p>
            <a:r>
              <a:rPr lang="en-US" sz="6600">
                <a:solidFill>
                  <a:schemeClr val="bg1"/>
                </a:solidFill>
              </a:rPr>
              <a:t>Thank You</a:t>
            </a:r>
            <a:endParaRPr lang="en-GB" sz="6600">
              <a:solidFill>
                <a:schemeClr val="bg1"/>
              </a:solidFill>
            </a:endParaRPr>
          </a:p>
        </p:txBody>
      </p:sp>
      <p:sp>
        <p:nvSpPr>
          <p:cNvPr id="3" name="Subtitle 2">
            <a:extLst>
              <a:ext uri="{FF2B5EF4-FFF2-40B4-BE49-F238E27FC236}">
                <a16:creationId xmlns:a16="http://schemas.microsoft.com/office/drawing/2014/main" id="{2FBE1992-DFAC-7520-43EF-16066BF2EE1C}"/>
              </a:ext>
            </a:extLst>
          </p:cNvPr>
          <p:cNvSpPr txBox="1">
            <a:spLocks/>
          </p:cNvSpPr>
          <p:nvPr/>
        </p:nvSpPr>
        <p:spPr>
          <a:xfrm>
            <a:off x="340363" y="6012257"/>
            <a:ext cx="11366728" cy="402397"/>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000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000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000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bg2"/>
                </a:solidFill>
              </a:rPr>
              <a:t>Renee Brouse – Rotary Relations Associate – rbrouse@shelterboxusa.org</a:t>
            </a:r>
            <a:endParaRPr lang="en-GB" b="1">
              <a:solidFill>
                <a:schemeClr val="bg2"/>
              </a:solidFill>
            </a:endParaRPr>
          </a:p>
        </p:txBody>
      </p:sp>
    </p:spTree>
    <p:extLst>
      <p:ext uri="{BB962C8B-B14F-4D97-AF65-F5344CB8AC3E}">
        <p14:creationId xmlns:p14="http://schemas.microsoft.com/office/powerpoint/2010/main" val="3883332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0D9280-A7BC-253A-BAED-27CF2B4EAABF}"/>
              </a:ext>
            </a:extLst>
          </p:cNvPr>
          <p:cNvSpPr txBox="1"/>
          <p:nvPr/>
        </p:nvSpPr>
        <p:spPr>
          <a:xfrm>
            <a:off x="3048000" y="3105835"/>
            <a:ext cx="6096000" cy="646331"/>
          </a:xfrm>
          <a:prstGeom prst="rect">
            <a:avLst/>
          </a:prstGeom>
          <a:noFill/>
        </p:spPr>
        <p:txBody>
          <a:bodyPr wrap="square">
            <a:spAutoFit/>
          </a:bodyPr>
          <a:lstStyle/>
          <a:p>
            <a:r>
              <a:rPr lang="en-US">
                <a:hlinkClick r:id="rId4"/>
              </a:rPr>
              <a:t>25 Years of ShelterBox | ShelterBox and Rotary Clubs and Districts</a:t>
            </a:r>
            <a:endParaRPr lang="en-GB"/>
          </a:p>
        </p:txBody>
      </p:sp>
      <p:pic>
        <p:nvPicPr>
          <p:cNvPr id="4" name="Online Media 3" title="25 Years of ShelterBox | ShelterBox and Rotary Clubs and Districts">
            <a:hlinkClick r:id="" action="ppaction://media"/>
            <a:extLst>
              <a:ext uri="{FF2B5EF4-FFF2-40B4-BE49-F238E27FC236}">
                <a16:creationId xmlns:a16="http://schemas.microsoft.com/office/drawing/2014/main" id="{24029192-FABB-9E0E-F57D-360FEB4C3C86}"/>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24177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5126-C732-834C-B82E-62E9D787CB38}"/>
              </a:ext>
            </a:extLst>
          </p:cNvPr>
          <p:cNvSpPr>
            <a:spLocks noGrp="1"/>
          </p:cNvSpPr>
          <p:nvPr>
            <p:ph type="title"/>
          </p:nvPr>
        </p:nvSpPr>
        <p:spPr/>
        <p:txBody>
          <a:bodyPr/>
          <a:lstStyle/>
          <a:p>
            <a:r>
              <a:rPr lang="en-US">
                <a:latin typeface="Arial Black"/>
              </a:rPr>
              <a:t>What is ShelterBox?</a:t>
            </a:r>
            <a:endParaRPr lang="en-US"/>
          </a:p>
        </p:txBody>
      </p:sp>
      <p:sp>
        <p:nvSpPr>
          <p:cNvPr id="10" name="TextBox 9">
            <a:extLst>
              <a:ext uri="{FF2B5EF4-FFF2-40B4-BE49-F238E27FC236}">
                <a16:creationId xmlns:a16="http://schemas.microsoft.com/office/drawing/2014/main" id="{F2B1C22B-68BB-41DB-9BBE-28CDB684F351}"/>
              </a:ext>
            </a:extLst>
          </p:cNvPr>
          <p:cNvSpPr txBox="1"/>
          <p:nvPr/>
        </p:nvSpPr>
        <p:spPr>
          <a:xfrm>
            <a:off x="600253" y="3431913"/>
            <a:ext cx="613502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dirty="0">
                <a:solidFill>
                  <a:schemeClr val="accent1"/>
                </a:solidFill>
                <a:latin typeface="Arial"/>
                <a:ea typeface="Calibri"/>
                <a:cs typeface="Calibri"/>
              </a:rPr>
              <a:t>Global humanitarian organization</a:t>
            </a:r>
            <a:endParaRPr lang="en-US" dirty="0"/>
          </a:p>
          <a:p>
            <a:pPr marL="285750" indent="-285750">
              <a:buFont typeface="Arial"/>
              <a:buChar char="•"/>
            </a:pPr>
            <a:r>
              <a:rPr lang="en-US" dirty="0">
                <a:solidFill>
                  <a:schemeClr val="accent1"/>
                </a:solidFill>
                <a:latin typeface="Arial"/>
                <a:ea typeface="Calibri"/>
                <a:cs typeface="Calibri"/>
              </a:rPr>
              <a:t>Provide shelter and shelter necessities after a disaster strikes</a:t>
            </a:r>
          </a:p>
          <a:p>
            <a:pPr marL="285750" indent="-285750">
              <a:buFont typeface="Arial"/>
              <a:buChar char="•"/>
            </a:pPr>
            <a:r>
              <a:rPr lang="en-US" dirty="0">
                <a:solidFill>
                  <a:schemeClr val="accent1"/>
                </a:solidFill>
                <a:latin typeface="Arial"/>
                <a:ea typeface="Calibri"/>
                <a:cs typeface="Calibri"/>
              </a:rPr>
              <a:t>International Affiliates</a:t>
            </a:r>
          </a:p>
          <a:p>
            <a:pPr marL="285750" indent="-285750">
              <a:buFont typeface="Arial"/>
              <a:buChar char="•"/>
            </a:pPr>
            <a:r>
              <a:rPr lang="en-US" dirty="0">
                <a:solidFill>
                  <a:schemeClr val="accent1"/>
                </a:solidFill>
                <a:latin typeface="Arial"/>
                <a:ea typeface="Calibri"/>
                <a:cs typeface="Calibri"/>
              </a:rPr>
              <a:t>Started by a Rotary Club </a:t>
            </a:r>
          </a:p>
          <a:p>
            <a:pPr marL="285750" indent="-285750">
              <a:buFont typeface="Arial"/>
              <a:buChar char="•"/>
            </a:pPr>
            <a:r>
              <a:rPr lang="en-US" dirty="0">
                <a:solidFill>
                  <a:schemeClr val="accent1"/>
                </a:solidFill>
                <a:latin typeface="Arial"/>
                <a:ea typeface="Calibri"/>
                <a:cs typeface="Calibri"/>
              </a:rPr>
              <a:t>3 million people served across 100+ countries</a:t>
            </a:r>
          </a:p>
          <a:p>
            <a:pPr marL="285750" indent="-285750">
              <a:buFont typeface="Arial"/>
              <a:buChar char="•"/>
            </a:pPr>
            <a:r>
              <a:rPr lang="en-US" dirty="0">
                <a:solidFill>
                  <a:schemeClr val="accent1"/>
                </a:solidFill>
                <a:latin typeface="Arial"/>
                <a:ea typeface="Calibri"/>
                <a:cs typeface="Calibri"/>
              </a:rPr>
              <a:t>Rotary International Project Partner</a:t>
            </a:r>
          </a:p>
        </p:txBody>
      </p:sp>
      <p:pic>
        <p:nvPicPr>
          <p:cNvPr id="11" name="Picture 10" descr="A child holding a doll in a ruined building&#10;&#10;AI-generated content may be incorrect.">
            <a:extLst>
              <a:ext uri="{FF2B5EF4-FFF2-40B4-BE49-F238E27FC236}">
                <a16:creationId xmlns:a16="http://schemas.microsoft.com/office/drawing/2014/main" id="{5F0312B9-19E6-5FF0-5B9A-EFCA3043C524}"/>
              </a:ext>
            </a:extLst>
          </p:cNvPr>
          <p:cNvPicPr>
            <a:picLocks noChangeAspect="1"/>
          </p:cNvPicPr>
          <p:nvPr/>
        </p:nvPicPr>
        <p:blipFill>
          <a:blip r:embed="rId3"/>
          <a:stretch>
            <a:fillRect/>
          </a:stretch>
        </p:blipFill>
        <p:spPr>
          <a:xfrm>
            <a:off x="6725228" y="2297545"/>
            <a:ext cx="4895273" cy="3255819"/>
          </a:xfrm>
          <a:prstGeom prst="rect">
            <a:avLst/>
          </a:prstGeom>
        </p:spPr>
      </p:pic>
      <p:sp>
        <p:nvSpPr>
          <p:cNvPr id="4" name="TextBox 3">
            <a:extLst>
              <a:ext uri="{FF2B5EF4-FFF2-40B4-BE49-F238E27FC236}">
                <a16:creationId xmlns:a16="http://schemas.microsoft.com/office/drawing/2014/main" id="{5F47729B-0896-8EFF-F078-762EED685003}"/>
              </a:ext>
            </a:extLst>
          </p:cNvPr>
          <p:cNvSpPr txBox="1"/>
          <p:nvPr/>
        </p:nvSpPr>
        <p:spPr>
          <a:xfrm>
            <a:off x="600253" y="6059347"/>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4045313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1CBD3-ACDF-E14E-95B5-BB64240CB737}"/>
              </a:ext>
            </a:extLst>
          </p:cNvPr>
          <p:cNvSpPr>
            <a:spLocks noGrp="1"/>
          </p:cNvSpPr>
          <p:nvPr>
            <p:ph type="title"/>
          </p:nvPr>
        </p:nvSpPr>
        <p:spPr/>
        <p:txBody>
          <a:bodyPr/>
          <a:lstStyle/>
          <a:p>
            <a:r>
              <a:rPr lang="en-US">
                <a:latin typeface="Arial Black"/>
              </a:rPr>
              <a:t>Rotary’s Role With ShelterBox </a:t>
            </a:r>
            <a:endParaRPr lang="en-US"/>
          </a:p>
        </p:txBody>
      </p:sp>
      <p:sp>
        <p:nvSpPr>
          <p:cNvPr id="3" name="Content Placeholder 2">
            <a:extLst>
              <a:ext uri="{FF2B5EF4-FFF2-40B4-BE49-F238E27FC236}">
                <a16:creationId xmlns:a16="http://schemas.microsoft.com/office/drawing/2014/main" id="{36AA72F8-DDBD-9642-BD62-712BF797FFE9}"/>
              </a:ext>
            </a:extLst>
          </p:cNvPr>
          <p:cNvSpPr>
            <a:spLocks noGrp="1"/>
          </p:cNvSpPr>
          <p:nvPr>
            <p:ph idx="1"/>
          </p:nvPr>
        </p:nvSpPr>
        <p:spPr>
          <a:xfrm>
            <a:off x="1224957" y="4248664"/>
            <a:ext cx="6906931" cy="1678916"/>
          </a:xfrm>
        </p:spPr>
        <p:txBody>
          <a:bodyPr vert="horz" lIns="0" tIns="0" rIns="0" bIns="0" numCol="2" spcCol="144000" rtlCol="0" anchor="t">
            <a:normAutofit/>
          </a:bodyPr>
          <a:lstStyle/>
          <a:p>
            <a:pPr marL="285750" indent="-285750">
              <a:buChar char="•"/>
            </a:pPr>
            <a:r>
              <a:rPr lang="en-US" dirty="0">
                <a:latin typeface="Arial"/>
                <a:cs typeface="Arial"/>
              </a:rPr>
              <a:t>Service creating lasting change</a:t>
            </a:r>
            <a:endParaRPr lang="en-US" dirty="0"/>
          </a:p>
          <a:p>
            <a:pPr marL="285750" indent="-285750">
              <a:buChar char="•"/>
            </a:pPr>
            <a:r>
              <a:rPr lang="en-US" dirty="0">
                <a:latin typeface="Arial"/>
                <a:cs typeface="Arial"/>
              </a:rPr>
              <a:t>Logistical support during deployments</a:t>
            </a:r>
          </a:p>
          <a:p>
            <a:pPr marL="285750" indent="-285750">
              <a:buChar char="•"/>
            </a:pPr>
            <a:r>
              <a:rPr lang="en-US" dirty="0">
                <a:latin typeface="Arial"/>
                <a:cs typeface="Arial"/>
              </a:rPr>
              <a:t>Local connections and cultural insight</a:t>
            </a:r>
          </a:p>
          <a:p>
            <a:pPr marL="285750" indent="-285750">
              <a:buChar char="•"/>
            </a:pPr>
            <a:r>
              <a:rPr lang="en-US" dirty="0">
                <a:latin typeface="Arial"/>
                <a:cs typeface="Arial"/>
              </a:rPr>
              <a:t>Long-term recovery efforts</a:t>
            </a:r>
          </a:p>
        </p:txBody>
      </p:sp>
      <p:sp>
        <p:nvSpPr>
          <p:cNvPr id="4" name="Text Placeholder 3">
            <a:extLst>
              <a:ext uri="{FF2B5EF4-FFF2-40B4-BE49-F238E27FC236}">
                <a16:creationId xmlns:a16="http://schemas.microsoft.com/office/drawing/2014/main" id="{8E9A295F-B364-0D4C-B9E7-75552A1198B1}"/>
              </a:ext>
            </a:extLst>
          </p:cNvPr>
          <p:cNvSpPr>
            <a:spLocks noGrp="1"/>
          </p:cNvSpPr>
          <p:nvPr>
            <p:ph type="body" sz="quarter" idx="10"/>
          </p:nvPr>
        </p:nvSpPr>
        <p:spPr/>
        <p:txBody>
          <a:bodyPr vert="horz" lIns="0" tIns="0" rIns="0" bIns="45720" rtlCol="0" anchor="t">
            <a:normAutofit/>
          </a:bodyPr>
          <a:lstStyle/>
          <a:p>
            <a:r>
              <a:rPr lang="en-US">
                <a:latin typeface="Georgia"/>
                <a:cs typeface="Arial"/>
              </a:rPr>
              <a:t>Recognized as a Project Partner in disaster relief since 2012</a:t>
            </a:r>
          </a:p>
          <a:p>
            <a:r>
              <a:rPr lang="en-US">
                <a:latin typeface="Georgia"/>
                <a:cs typeface="Arial"/>
              </a:rPr>
              <a:t>Rotary clubs and members are involved with ShelterBox on many levels</a:t>
            </a:r>
            <a:endParaRPr lang="en-US"/>
          </a:p>
          <a:p>
            <a:endParaRPr lang="en-US"/>
          </a:p>
        </p:txBody>
      </p:sp>
      <p:pic>
        <p:nvPicPr>
          <p:cNvPr id="7" name="Picture Placeholder 6" descr="A group of people sitting on a ledge in a destroyed area&#10;&#10;AI-generated content may be incorrect.">
            <a:extLst>
              <a:ext uri="{FF2B5EF4-FFF2-40B4-BE49-F238E27FC236}">
                <a16:creationId xmlns:a16="http://schemas.microsoft.com/office/drawing/2014/main" id="{B55112E8-418C-747B-E555-8A1013216292}"/>
              </a:ext>
            </a:extLst>
          </p:cNvPr>
          <p:cNvPicPr>
            <a:picLocks noGrp="1" noChangeAspect="1"/>
          </p:cNvPicPr>
          <p:nvPr>
            <p:ph type="pic" sz="quarter" idx="11"/>
          </p:nvPr>
        </p:nvPicPr>
        <p:blipFill>
          <a:blip r:embed="rId3"/>
          <a:srcRect l="12650" r="12650"/>
          <a:stretch>
            <a:fillRect/>
          </a:stretch>
        </p:blipFill>
        <p:spPr/>
      </p:pic>
      <p:sp>
        <p:nvSpPr>
          <p:cNvPr id="5" name="TextBox 4">
            <a:extLst>
              <a:ext uri="{FF2B5EF4-FFF2-40B4-BE49-F238E27FC236}">
                <a16:creationId xmlns:a16="http://schemas.microsoft.com/office/drawing/2014/main" id="{2FD79F41-3955-C9D5-B633-CA181BED366B}"/>
              </a:ext>
            </a:extLst>
          </p:cNvPr>
          <p:cNvSpPr txBox="1"/>
          <p:nvPr/>
        </p:nvSpPr>
        <p:spPr>
          <a:xfrm>
            <a:off x="645973" y="6252400"/>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335692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7FA5A78-AF62-2647-99EA-15CEA61BAC90}"/>
              </a:ext>
            </a:extLst>
          </p:cNvPr>
          <p:cNvSpPr>
            <a:spLocks noGrp="1"/>
          </p:cNvSpPr>
          <p:nvPr>
            <p:ph type="title"/>
          </p:nvPr>
        </p:nvSpPr>
        <p:spPr/>
        <p:txBody>
          <a:bodyPr/>
          <a:lstStyle/>
          <a:p>
            <a:r>
              <a:rPr lang="en-US">
                <a:latin typeface="Arial Black"/>
              </a:rPr>
              <a:t>Why This Partnership Matters</a:t>
            </a:r>
            <a:endParaRPr lang="en-US"/>
          </a:p>
        </p:txBody>
      </p:sp>
      <p:sp>
        <p:nvSpPr>
          <p:cNvPr id="10" name="object 3">
            <a:extLst>
              <a:ext uri="{FF2B5EF4-FFF2-40B4-BE49-F238E27FC236}">
                <a16:creationId xmlns:a16="http://schemas.microsoft.com/office/drawing/2014/main" id="{148E2825-E981-0E47-A237-9D30C7C377D9}"/>
              </a:ext>
            </a:extLst>
          </p:cNvPr>
          <p:cNvSpPr txBox="1"/>
          <p:nvPr/>
        </p:nvSpPr>
        <p:spPr>
          <a:xfrm>
            <a:off x="7701915" y="3073250"/>
            <a:ext cx="3651885" cy="2836545"/>
          </a:xfrm>
          <a:prstGeom prst="rect">
            <a:avLst/>
          </a:prstGeom>
          <a:solidFill>
            <a:schemeClr val="accent1"/>
          </a:solidFill>
        </p:spPr>
        <p:txBody>
          <a:bodyPr vert="horz" wrap="square" lIns="0" tIns="107314" rIns="0" bIns="0" rtlCol="0">
            <a:noAutofit/>
          </a:bodyPr>
          <a:lstStyle/>
          <a:p>
            <a:pPr>
              <a:lnSpc>
                <a:spcPct val="100000"/>
              </a:lnSpc>
              <a:spcBef>
                <a:spcPts val="844"/>
              </a:spcBef>
            </a:pPr>
            <a:endParaRPr sz="1750">
              <a:latin typeface="Times New Roman"/>
              <a:cs typeface="Times New Roman"/>
            </a:endParaRPr>
          </a:p>
          <a:p>
            <a:pPr marL="426084" marR="438784" indent="635" algn="ctr">
              <a:lnSpc>
                <a:spcPct val="78100"/>
              </a:lnSpc>
            </a:pPr>
            <a:r>
              <a:rPr sz="1750" b="1" spc="-20">
                <a:solidFill>
                  <a:srgbClr val="FFFFFF"/>
                </a:solidFill>
                <a:latin typeface="Arial"/>
                <a:cs typeface="Arial"/>
              </a:rPr>
              <a:t>SHELTERBOX</a:t>
            </a:r>
            <a:r>
              <a:rPr sz="1750" b="1" spc="-55">
                <a:solidFill>
                  <a:srgbClr val="FFFFFF"/>
                </a:solidFill>
                <a:latin typeface="Arial"/>
                <a:cs typeface="Arial"/>
              </a:rPr>
              <a:t> </a:t>
            </a:r>
            <a:r>
              <a:rPr sz="1750" b="1" spc="-25">
                <a:solidFill>
                  <a:srgbClr val="FFFFFF"/>
                </a:solidFill>
                <a:latin typeface="Arial"/>
                <a:cs typeface="Arial"/>
              </a:rPr>
              <a:t>HAS </a:t>
            </a:r>
            <a:r>
              <a:rPr sz="1750" b="1" spc="-10">
                <a:solidFill>
                  <a:srgbClr val="FFFFFF"/>
                </a:solidFill>
                <a:latin typeface="Arial"/>
                <a:cs typeface="Arial"/>
              </a:rPr>
              <a:t>SUPPORTED</a:t>
            </a:r>
            <a:r>
              <a:rPr sz="1750" b="1" spc="-65">
                <a:solidFill>
                  <a:srgbClr val="FFFFFF"/>
                </a:solidFill>
                <a:latin typeface="Arial"/>
                <a:cs typeface="Arial"/>
              </a:rPr>
              <a:t> </a:t>
            </a:r>
            <a:r>
              <a:rPr sz="1750" b="1">
                <a:solidFill>
                  <a:srgbClr val="FFFFFF"/>
                </a:solidFill>
                <a:latin typeface="Arial"/>
                <a:cs typeface="Arial"/>
              </a:rPr>
              <a:t>MORE</a:t>
            </a:r>
            <a:r>
              <a:rPr sz="1750" b="1" spc="-60">
                <a:solidFill>
                  <a:srgbClr val="FFFFFF"/>
                </a:solidFill>
                <a:latin typeface="Arial"/>
                <a:cs typeface="Arial"/>
              </a:rPr>
              <a:t> </a:t>
            </a:r>
            <a:r>
              <a:rPr sz="1750" b="1" spc="-20">
                <a:solidFill>
                  <a:srgbClr val="FFFFFF"/>
                </a:solidFill>
                <a:latin typeface="Arial"/>
                <a:cs typeface="Arial"/>
              </a:rPr>
              <a:t>THAN</a:t>
            </a:r>
            <a:endParaRPr sz="1750">
              <a:latin typeface="Arial"/>
              <a:cs typeface="Arial"/>
            </a:endParaRPr>
          </a:p>
          <a:p>
            <a:pPr marL="795655" marR="305435" indent="-363220">
              <a:lnSpc>
                <a:spcPct val="69600"/>
              </a:lnSpc>
              <a:spcBef>
                <a:spcPts val="1115"/>
              </a:spcBef>
            </a:pPr>
            <a:r>
              <a:rPr lang="en-GB" sz="3950" b="1">
                <a:solidFill>
                  <a:srgbClr val="CCE4B2"/>
                </a:solidFill>
                <a:latin typeface="Arial"/>
                <a:cs typeface="Arial"/>
              </a:rPr>
              <a:t>2.5</a:t>
            </a:r>
            <a:r>
              <a:rPr lang="en-GB" sz="3950" b="1" spc="-10">
                <a:solidFill>
                  <a:srgbClr val="CCE4B2"/>
                </a:solidFill>
                <a:latin typeface="Arial"/>
                <a:cs typeface="Arial"/>
              </a:rPr>
              <a:t> MILLION PEOPLE</a:t>
            </a:r>
            <a:endParaRPr sz="3950">
              <a:latin typeface="Arial"/>
              <a:cs typeface="Arial"/>
            </a:endParaRPr>
          </a:p>
          <a:p>
            <a:pPr marL="243204" marR="256540" indent="-635" algn="ctr">
              <a:lnSpc>
                <a:spcPct val="100000"/>
              </a:lnSpc>
              <a:spcBef>
                <a:spcPts val="100"/>
              </a:spcBef>
            </a:pPr>
            <a:r>
              <a:rPr sz="1200" b="1" spc="-10">
                <a:solidFill>
                  <a:srgbClr val="FFFFFF"/>
                </a:solidFill>
                <a:latin typeface="Arial"/>
                <a:cs typeface="Arial"/>
              </a:rPr>
              <a:t>around</a:t>
            </a:r>
            <a:r>
              <a:rPr sz="1200" b="1" spc="-50">
                <a:solidFill>
                  <a:srgbClr val="FFFFFF"/>
                </a:solidFill>
                <a:latin typeface="Arial"/>
                <a:cs typeface="Arial"/>
              </a:rPr>
              <a:t> </a:t>
            </a:r>
            <a:r>
              <a:rPr sz="1200" b="1">
                <a:solidFill>
                  <a:srgbClr val="FFFFFF"/>
                </a:solidFill>
                <a:latin typeface="Arial"/>
                <a:cs typeface="Arial"/>
              </a:rPr>
              <a:t>the</a:t>
            </a:r>
            <a:r>
              <a:rPr sz="1200" b="1" spc="-45">
                <a:solidFill>
                  <a:srgbClr val="FFFFFF"/>
                </a:solidFill>
                <a:latin typeface="Arial"/>
                <a:cs typeface="Arial"/>
              </a:rPr>
              <a:t> </a:t>
            </a:r>
            <a:r>
              <a:rPr sz="1200" b="1" spc="-10">
                <a:solidFill>
                  <a:srgbClr val="FFFFFF"/>
                </a:solidFill>
                <a:latin typeface="Arial"/>
                <a:cs typeface="Arial"/>
              </a:rPr>
              <a:t>world</a:t>
            </a:r>
            <a:r>
              <a:rPr sz="1200" b="1" spc="-45">
                <a:solidFill>
                  <a:srgbClr val="FFFFFF"/>
                </a:solidFill>
                <a:latin typeface="Arial"/>
                <a:cs typeface="Arial"/>
              </a:rPr>
              <a:t> </a:t>
            </a:r>
            <a:r>
              <a:rPr sz="1200" b="1">
                <a:solidFill>
                  <a:srgbClr val="FFFFFF"/>
                </a:solidFill>
                <a:latin typeface="Arial"/>
                <a:cs typeface="Arial"/>
              </a:rPr>
              <a:t>across</a:t>
            </a:r>
            <a:r>
              <a:rPr sz="1200" b="1" spc="-50">
                <a:solidFill>
                  <a:srgbClr val="FFFFFF"/>
                </a:solidFill>
                <a:latin typeface="Arial"/>
                <a:cs typeface="Arial"/>
              </a:rPr>
              <a:t> </a:t>
            </a:r>
            <a:r>
              <a:rPr sz="1200" b="1" spc="-10">
                <a:solidFill>
                  <a:srgbClr val="FFFFFF"/>
                </a:solidFill>
                <a:latin typeface="Arial"/>
                <a:cs typeface="Arial"/>
              </a:rPr>
              <a:t>almost</a:t>
            </a:r>
            <a:r>
              <a:rPr sz="1200" b="1" spc="-45">
                <a:solidFill>
                  <a:srgbClr val="FFFFFF"/>
                </a:solidFill>
                <a:latin typeface="Arial"/>
                <a:cs typeface="Arial"/>
              </a:rPr>
              <a:t> </a:t>
            </a:r>
            <a:r>
              <a:rPr sz="1200" b="1" spc="-25">
                <a:solidFill>
                  <a:srgbClr val="FFFFFF"/>
                </a:solidFill>
                <a:latin typeface="Arial"/>
                <a:cs typeface="Arial"/>
              </a:rPr>
              <a:t>100 </a:t>
            </a:r>
            <a:r>
              <a:rPr sz="1200" b="1" spc="-10">
                <a:solidFill>
                  <a:srgbClr val="FFFFFF"/>
                </a:solidFill>
                <a:latin typeface="Arial"/>
                <a:cs typeface="Arial"/>
              </a:rPr>
              <a:t>countries.</a:t>
            </a:r>
            <a:r>
              <a:rPr sz="1200" b="1" spc="-50">
                <a:solidFill>
                  <a:srgbClr val="FFFFFF"/>
                </a:solidFill>
                <a:latin typeface="Arial"/>
                <a:cs typeface="Arial"/>
              </a:rPr>
              <a:t> </a:t>
            </a:r>
            <a:r>
              <a:rPr sz="1200" b="1" spc="-10">
                <a:solidFill>
                  <a:srgbClr val="FFFFFF"/>
                </a:solidFill>
                <a:latin typeface="Arial"/>
                <a:cs typeface="Arial"/>
              </a:rPr>
              <a:t>People</a:t>
            </a:r>
            <a:r>
              <a:rPr sz="1200" b="1" spc="-50">
                <a:solidFill>
                  <a:srgbClr val="FFFFFF"/>
                </a:solidFill>
                <a:latin typeface="Arial"/>
                <a:cs typeface="Arial"/>
              </a:rPr>
              <a:t> </a:t>
            </a:r>
            <a:r>
              <a:rPr sz="1200" b="1">
                <a:solidFill>
                  <a:srgbClr val="FFFFFF"/>
                </a:solidFill>
                <a:latin typeface="Arial"/>
                <a:cs typeface="Arial"/>
              </a:rPr>
              <a:t>who</a:t>
            </a:r>
            <a:r>
              <a:rPr sz="1200" b="1" spc="-50">
                <a:solidFill>
                  <a:srgbClr val="FFFFFF"/>
                </a:solidFill>
                <a:latin typeface="Arial"/>
                <a:cs typeface="Arial"/>
              </a:rPr>
              <a:t> </a:t>
            </a:r>
            <a:r>
              <a:rPr sz="1200" b="1">
                <a:solidFill>
                  <a:srgbClr val="FFFFFF"/>
                </a:solidFill>
                <a:latin typeface="Arial"/>
                <a:cs typeface="Arial"/>
              </a:rPr>
              <a:t>have</a:t>
            </a:r>
            <a:r>
              <a:rPr sz="1200" b="1" spc="-50">
                <a:solidFill>
                  <a:srgbClr val="FFFFFF"/>
                </a:solidFill>
                <a:latin typeface="Arial"/>
                <a:cs typeface="Arial"/>
              </a:rPr>
              <a:t> </a:t>
            </a:r>
            <a:r>
              <a:rPr sz="1200" b="1">
                <a:solidFill>
                  <a:srgbClr val="FFFFFF"/>
                </a:solidFill>
                <a:latin typeface="Arial"/>
                <a:cs typeface="Arial"/>
              </a:rPr>
              <a:t>had</a:t>
            </a:r>
            <a:r>
              <a:rPr sz="1200" b="1" spc="-45">
                <a:solidFill>
                  <a:srgbClr val="FFFFFF"/>
                </a:solidFill>
                <a:latin typeface="Arial"/>
                <a:cs typeface="Arial"/>
              </a:rPr>
              <a:t> </a:t>
            </a:r>
            <a:r>
              <a:rPr sz="1200" b="1">
                <a:solidFill>
                  <a:srgbClr val="FFFFFF"/>
                </a:solidFill>
                <a:latin typeface="Arial"/>
                <a:cs typeface="Arial"/>
              </a:rPr>
              <a:t>to</a:t>
            </a:r>
            <a:r>
              <a:rPr sz="1200" b="1" spc="-50">
                <a:solidFill>
                  <a:srgbClr val="FFFFFF"/>
                </a:solidFill>
                <a:latin typeface="Arial"/>
                <a:cs typeface="Arial"/>
              </a:rPr>
              <a:t> </a:t>
            </a:r>
            <a:r>
              <a:rPr sz="1200" b="1">
                <a:solidFill>
                  <a:srgbClr val="FFFFFF"/>
                </a:solidFill>
                <a:latin typeface="Arial"/>
                <a:cs typeface="Arial"/>
              </a:rPr>
              <a:t>flee</a:t>
            </a:r>
            <a:r>
              <a:rPr sz="1200" b="1" spc="-50">
                <a:solidFill>
                  <a:srgbClr val="FFFFFF"/>
                </a:solidFill>
                <a:latin typeface="Arial"/>
                <a:cs typeface="Arial"/>
              </a:rPr>
              <a:t> </a:t>
            </a:r>
            <a:r>
              <a:rPr sz="1200" b="1" spc="-10">
                <a:solidFill>
                  <a:srgbClr val="FFFFFF"/>
                </a:solidFill>
                <a:latin typeface="Arial"/>
                <a:cs typeface="Arial"/>
              </a:rPr>
              <a:t>their homes,</a:t>
            </a:r>
            <a:r>
              <a:rPr sz="1200" b="1" spc="-55">
                <a:solidFill>
                  <a:srgbClr val="FFFFFF"/>
                </a:solidFill>
                <a:latin typeface="Arial"/>
                <a:cs typeface="Arial"/>
              </a:rPr>
              <a:t> </a:t>
            </a:r>
            <a:r>
              <a:rPr sz="1200" b="1">
                <a:solidFill>
                  <a:srgbClr val="FFFFFF"/>
                </a:solidFill>
                <a:latin typeface="Arial"/>
                <a:cs typeface="Arial"/>
              </a:rPr>
              <a:t>or</a:t>
            </a:r>
            <a:r>
              <a:rPr sz="1200" b="1" spc="-55">
                <a:solidFill>
                  <a:srgbClr val="FFFFFF"/>
                </a:solidFill>
                <a:latin typeface="Arial"/>
                <a:cs typeface="Arial"/>
              </a:rPr>
              <a:t> </a:t>
            </a:r>
            <a:r>
              <a:rPr sz="1200" b="1">
                <a:solidFill>
                  <a:srgbClr val="FFFFFF"/>
                </a:solidFill>
                <a:latin typeface="Arial"/>
                <a:cs typeface="Arial"/>
              </a:rPr>
              <a:t>had</a:t>
            </a:r>
            <a:r>
              <a:rPr sz="1200" b="1" spc="-55">
                <a:solidFill>
                  <a:srgbClr val="FFFFFF"/>
                </a:solidFill>
                <a:latin typeface="Arial"/>
                <a:cs typeface="Arial"/>
              </a:rPr>
              <a:t> </a:t>
            </a:r>
            <a:r>
              <a:rPr sz="1200" b="1">
                <a:solidFill>
                  <a:srgbClr val="FFFFFF"/>
                </a:solidFill>
                <a:latin typeface="Arial"/>
                <a:cs typeface="Arial"/>
              </a:rPr>
              <a:t>them</a:t>
            </a:r>
            <a:r>
              <a:rPr sz="1200" b="1" spc="-50">
                <a:solidFill>
                  <a:srgbClr val="FFFFFF"/>
                </a:solidFill>
                <a:latin typeface="Arial"/>
                <a:cs typeface="Arial"/>
              </a:rPr>
              <a:t> </a:t>
            </a:r>
            <a:r>
              <a:rPr sz="1200" b="1" spc="-10">
                <a:solidFill>
                  <a:srgbClr val="FFFFFF"/>
                </a:solidFill>
                <a:latin typeface="Arial"/>
                <a:cs typeface="Arial"/>
              </a:rPr>
              <a:t>damaged,</a:t>
            </a:r>
            <a:r>
              <a:rPr sz="1200" b="1" spc="-55">
                <a:solidFill>
                  <a:srgbClr val="FFFFFF"/>
                </a:solidFill>
                <a:latin typeface="Arial"/>
                <a:cs typeface="Arial"/>
              </a:rPr>
              <a:t> </a:t>
            </a:r>
            <a:r>
              <a:rPr sz="1200" b="1">
                <a:solidFill>
                  <a:srgbClr val="FFFFFF"/>
                </a:solidFill>
                <a:latin typeface="Arial"/>
                <a:cs typeface="Arial"/>
              </a:rPr>
              <a:t>because</a:t>
            </a:r>
            <a:r>
              <a:rPr sz="1200" b="1" spc="-55">
                <a:solidFill>
                  <a:srgbClr val="FFFFFF"/>
                </a:solidFill>
                <a:latin typeface="Arial"/>
                <a:cs typeface="Arial"/>
              </a:rPr>
              <a:t> </a:t>
            </a:r>
            <a:r>
              <a:rPr sz="1200" b="1" spc="-25">
                <a:solidFill>
                  <a:srgbClr val="FFFFFF"/>
                </a:solidFill>
                <a:latin typeface="Arial"/>
                <a:cs typeface="Arial"/>
              </a:rPr>
              <a:t>of </a:t>
            </a:r>
            <a:r>
              <a:rPr sz="1200" b="1" spc="-20">
                <a:solidFill>
                  <a:srgbClr val="FFFFFF"/>
                </a:solidFill>
                <a:latin typeface="Arial"/>
                <a:cs typeface="Arial"/>
              </a:rPr>
              <a:t>disaster,</a:t>
            </a:r>
            <a:r>
              <a:rPr sz="1200" b="1" spc="-45">
                <a:solidFill>
                  <a:srgbClr val="FFFFFF"/>
                </a:solidFill>
                <a:latin typeface="Arial"/>
                <a:cs typeface="Arial"/>
              </a:rPr>
              <a:t> </a:t>
            </a:r>
            <a:r>
              <a:rPr sz="1200" b="1" spc="-10">
                <a:solidFill>
                  <a:srgbClr val="FFFFFF"/>
                </a:solidFill>
                <a:latin typeface="Arial"/>
                <a:cs typeface="Arial"/>
              </a:rPr>
              <a:t>conflict</a:t>
            </a:r>
            <a:r>
              <a:rPr sz="1200" b="1" spc="-40">
                <a:solidFill>
                  <a:srgbClr val="FFFFFF"/>
                </a:solidFill>
                <a:latin typeface="Arial"/>
                <a:cs typeface="Arial"/>
              </a:rPr>
              <a:t> </a:t>
            </a:r>
            <a:r>
              <a:rPr sz="1200" b="1">
                <a:solidFill>
                  <a:srgbClr val="FFFFFF"/>
                </a:solidFill>
                <a:latin typeface="Arial"/>
                <a:cs typeface="Arial"/>
              </a:rPr>
              <a:t>or</a:t>
            </a:r>
            <a:r>
              <a:rPr sz="1200" b="1" spc="-40">
                <a:solidFill>
                  <a:srgbClr val="FFFFFF"/>
                </a:solidFill>
                <a:latin typeface="Arial"/>
                <a:cs typeface="Arial"/>
              </a:rPr>
              <a:t> </a:t>
            </a:r>
            <a:r>
              <a:rPr sz="1200" b="1">
                <a:solidFill>
                  <a:srgbClr val="FFFFFF"/>
                </a:solidFill>
                <a:latin typeface="Arial"/>
                <a:cs typeface="Arial"/>
              </a:rPr>
              <a:t>the</a:t>
            </a:r>
            <a:r>
              <a:rPr sz="1200" b="1" spc="-40">
                <a:solidFill>
                  <a:srgbClr val="FFFFFF"/>
                </a:solidFill>
                <a:latin typeface="Arial"/>
                <a:cs typeface="Arial"/>
              </a:rPr>
              <a:t> </a:t>
            </a:r>
            <a:r>
              <a:rPr sz="1200" b="1">
                <a:solidFill>
                  <a:srgbClr val="FFFFFF"/>
                </a:solidFill>
                <a:latin typeface="Arial"/>
                <a:cs typeface="Arial"/>
              </a:rPr>
              <a:t>climate</a:t>
            </a:r>
            <a:r>
              <a:rPr sz="1200" b="1" spc="-45">
                <a:solidFill>
                  <a:srgbClr val="FFFFFF"/>
                </a:solidFill>
                <a:latin typeface="Arial"/>
                <a:cs typeface="Arial"/>
              </a:rPr>
              <a:t> </a:t>
            </a:r>
            <a:r>
              <a:rPr sz="1200" b="1" spc="-10">
                <a:solidFill>
                  <a:srgbClr val="FFFFFF"/>
                </a:solidFill>
                <a:latin typeface="Arial"/>
                <a:cs typeface="Arial"/>
              </a:rPr>
              <a:t>crisis.</a:t>
            </a:r>
            <a:endParaRPr sz="1200">
              <a:latin typeface="Arial"/>
              <a:cs typeface="Arial"/>
            </a:endParaRPr>
          </a:p>
        </p:txBody>
      </p:sp>
      <p:sp>
        <p:nvSpPr>
          <p:cNvPr id="4" name="TextBox 3">
            <a:extLst>
              <a:ext uri="{FF2B5EF4-FFF2-40B4-BE49-F238E27FC236}">
                <a16:creationId xmlns:a16="http://schemas.microsoft.com/office/drawing/2014/main" id="{D7F7B66E-7315-C647-DDA8-D2B803EF4D18}"/>
              </a:ext>
            </a:extLst>
          </p:cNvPr>
          <p:cNvSpPr txBox="1"/>
          <p:nvPr/>
        </p:nvSpPr>
        <p:spPr>
          <a:xfrm>
            <a:off x="1224958" y="3429000"/>
            <a:ext cx="5503502" cy="2585323"/>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Combines Rotary’s global network with ShelterBox’s technical expertise</a:t>
            </a:r>
          </a:p>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Enables rapid, effective response in hard-to-reach areas</a:t>
            </a:r>
          </a:p>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Builds trust with local communities through Rotary’s presence</a:t>
            </a:r>
          </a:p>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Amplifies impact-more families reached, more lives rebuilt</a:t>
            </a:r>
          </a:p>
          <a:p>
            <a:endParaRPr lang="en-GB" dirty="0">
              <a:solidFill>
                <a:schemeClr val="accent1"/>
              </a:solidFill>
              <a:latin typeface="Arial" panose="020B0604020202020204" pitchFamily="34" charset="0"/>
              <a:cs typeface="Arial" panose="020B0604020202020204" pitchFamily="34" charset="0"/>
            </a:endParaRPr>
          </a:p>
        </p:txBody>
      </p:sp>
      <p:pic>
        <p:nvPicPr>
          <p:cNvPr id="8" name="Picture 7" descr="A group of people standing around a table with green containers&#10;&#10;AI-generated content may be incorrect.">
            <a:extLst>
              <a:ext uri="{FF2B5EF4-FFF2-40B4-BE49-F238E27FC236}">
                <a16:creationId xmlns:a16="http://schemas.microsoft.com/office/drawing/2014/main" id="{8D34FF48-723E-69F2-A05C-B19D909034F9}"/>
              </a:ext>
            </a:extLst>
          </p:cNvPr>
          <p:cNvPicPr>
            <a:picLocks noChangeAspect="1"/>
          </p:cNvPicPr>
          <p:nvPr/>
        </p:nvPicPr>
        <p:blipFill>
          <a:blip r:embed="rId3"/>
          <a:stretch>
            <a:fillRect/>
          </a:stretch>
        </p:blipFill>
        <p:spPr>
          <a:xfrm>
            <a:off x="7313001" y="2971532"/>
            <a:ext cx="4297680" cy="3223260"/>
          </a:xfrm>
          <a:prstGeom prst="rect">
            <a:avLst/>
          </a:prstGeom>
        </p:spPr>
      </p:pic>
      <p:sp>
        <p:nvSpPr>
          <p:cNvPr id="2" name="TextBox 1">
            <a:extLst>
              <a:ext uri="{FF2B5EF4-FFF2-40B4-BE49-F238E27FC236}">
                <a16:creationId xmlns:a16="http://schemas.microsoft.com/office/drawing/2014/main" id="{56BBB877-6EF3-BF83-9D20-1B9C7A157612}"/>
              </a:ext>
            </a:extLst>
          </p:cNvPr>
          <p:cNvSpPr txBox="1"/>
          <p:nvPr/>
        </p:nvSpPr>
        <p:spPr>
          <a:xfrm>
            <a:off x="581319" y="6332361"/>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3325566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F4CF-0DAB-EFAC-527A-CE772DFDB4E0}"/>
              </a:ext>
            </a:extLst>
          </p:cNvPr>
          <p:cNvSpPr>
            <a:spLocks noGrp="1"/>
          </p:cNvSpPr>
          <p:nvPr>
            <p:ph type="title"/>
          </p:nvPr>
        </p:nvSpPr>
        <p:spPr/>
        <p:txBody>
          <a:bodyPr/>
          <a:lstStyle/>
          <a:p>
            <a:r>
              <a:rPr lang="en-US"/>
              <a:t>Real World Impact</a:t>
            </a:r>
            <a:endParaRPr lang="en-GB"/>
          </a:p>
        </p:txBody>
      </p:sp>
      <p:sp>
        <p:nvSpPr>
          <p:cNvPr id="3" name="Content Placeholder 2">
            <a:extLst>
              <a:ext uri="{FF2B5EF4-FFF2-40B4-BE49-F238E27FC236}">
                <a16:creationId xmlns:a16="http://schemas.microsoft.com/office/drawing/2014/main" id="{B66624DE-9907-918F-3184-C2A4434E19FE}"/>
              </a:ext>
            </a:extLst>
          </p:cNvPr>
          <p:cNvSpPr>
            <a:spLocks noGrp="1"/>
          </p:cNvSpPr>
          <p:nvPr>
            <p:ph idx="1"/>
          </p:nvPr>
        </p:nvSpPr>
        <p:spPr/>
        <p:txBody>
          <a:bodyPr vert="horz" lIns="0" tIns="0" rIns="0" bIns="0" numCol="2" spcCol="144000" rtlCol="0" anchor="t">
            <a:noAutofit/>
          </a:bodyPr>
          <a:lstStyle/>
          <a:p>
            <a:pPr marL="285750" indent="-285750">
              <a:buFont typeface="Arial" panose="020B0604020202020204" pitchFamily="34" charset="0"/>
              <a:buChar char="•"/>
            </a:pPr>
            <a:r>
              <a:rPr lang="en-US" sz="1800" dirty="0">
                <a:latin typeface="Arial"/>
                <a:cs typeface="Arial"/>
              </a:rPr>
              <a:t>Nepal Earthquake (2015)</a:t>
            </a:r>
          </a:p>
          <a:p>
            <a:pPr marL="285750" indent="-285750">
              <a:buFont typeface="Arial" panose="020B0604020202020204" pitchFamily="34" charset="0"/>
              <a:buChar char="•"/>
            </a:pPr>
            <a:r>
              <a:rPr lang="en-US" sz="1800" dirty="0">
                <a:latin typeface="Arial"/>
                <a:cs typeface="Arial"/>
              </a:rPr>
              <a:t>Morocco Earthquake (2023)</a:t>
            </a:r>
          </a:p>
          <a:p>
            <a:pPr marL="285750" indent="-285750">
              <a:buFont typeface="Arial" panose="020B0604020202020204" pitchFamily="34" charset="0"/>
              <a:buChar char="•"/>
            </a:pPr>
            <a:r>
              <a:rPr lang="en-US" sz="1800" dirty="0">
                <a:latin typeface="Arial"/>
                <a:cs typeface="Arial"/>
              </a:rPr>
              <a:t>Philippines </a:t>
            </a:r>
            <a:r>
              <a:rPr lang="en-US" sz="1800" dirty="0" err="1">
                <a:latin typeface="Arial"/>
                <a:cs typeface="Arial"/>
              </a:rPr>
              <a:t>Typoon</a:t>
            </a:r>
            <a:r>
              <a:rPr lang="en-US" sz="1800" dirty="0">
                <a:latin typeface="Arial"/>
                <a:cs typeface="Arial"/>
              </a:rPr>
              <a:t> (2022)</a:t>
            </a:r>
          </a:p>
          <a:p>
            <a:pPr marL="285750" indent="-285750">
              <a:buFont typeface="Arial" panose="020B0604020202020204" pitchFamily="34" charset="0"/>
              <a:buChar char="•"/>
            </a:pPr>
            <a:r>
              <a:rPr lang="en-US" sz="1800" dirty="0">
                <a:latin typeface="Arial"/>
                <a:cs typeface="Arial"/>
              </a:rPr>
              <a:t>Myanmar (2025)</a:t>
            </a:r>
          </a:p>
          <a:p>
            <a:pPr marL="285750" indent="-285750">
              <a:buFont typeface="Arial" panose="020B0604020202020204" pitchFamily="34" charset="0"/>
              <a:buChar char="•"/>
            </a:pPr>
            <a:endParaRPr lang="en-US" sz="1800" dirty="0">
              <a:latin typeface="Arial"/>
              <a:cs typeface="Arial"/>
            </a:endParaRPr>
          </a:p>
          <a:p>
            <a:pPr marL="285750" indent="-285750">
              <a:buFont typeface="Arial" panose="020B0604020202020204" pitchFamily="34" charset="0"/>
              <a:buChar char="•"/>
            </a:pPr>
            <a:endParaRPr lang="en-US" sz="1800" dirty="0">
              <a:latin typeface="Arial"/>
              <a:cs typeface="Arial"/>
            </a:endParaRPr>
          </a:p>
          <a:p>
            <a:pPr marL="285750" indent="-285750">
              <a:buFont typeface="Arial" panose="020B0604020202020204" pitchFamily="34" charset="0"/>
              <a:buChar char="•"/>
            </a:pPr>
            <a:r>
              <a:rPr lang="en-US" sz="1800" dirty="0">
                <a:latin typeface="Arial"/>
                <a:cs typeface="Arial"/>
              </a:rPr>
              <a:t>North Carolina Hurricane (2024)</a:t>
            </a:r>
          </a:p>
          <a:p>
            <a:pPr marL="285750" indent="-285750">
              <a:buFont typeface="Arial" panose="020B0604020202020204" pitchFamily="34" charset="0"/>
              <a:buChar char="•"/>
            </a:pPr>
            <a:r>
              <a:rPr lang="en-US" sz="1800" dirty="0">
                <a:latin typeface="Arial"/>
                <a:cs typeface="Arial"/>
              </a:rPr>
              <a:t>LA wildfires (2025)</a:t>
            </a:r>
          </a:p>
          <a:p>
            <a:endParaRPr lang="en-GB" sz="1800" dirty="0">
              <a:latin typeface="Arial"/>
              <a:cs typeface="Arial"/>
            </a:endParaRPr>
          </a:p>
        </p:txBody>
      </p:sp>
      <p:sp>
        <p:nvSpPr>
          <p:cNvPr id="4" name="Text Placeholder 3">
            <a:extLst>
              <a:ext uri="{FF2B5EF4-FFF2-40B4-BE49-F238E27FC236}">
                <a16:creationId xmlns:a16="http://schemas.microsoft.com/office/drawing/2014/main" id="{25A50CB1-3ED4-E10C-04C6-B4DBBE2447D4}"/>
              </a:ext>
            </a:extLst>
          </p:cNvPr>
          <p:cNvSpPr>
            <a:spLocks noGrp="1"/>
          </p:cNvSpPr>
          <p:nvPr>
            <p:ph type="body" sz="quarter" idx="10"/>
          </p:nvPr>
        </p:nvSpPr>
        <p:spPr/>
        <p:txBody>
          <a:bodyPr/>
          <a:lstStyle/>
          <a:p>
            <a:r>
              <a:rPr lang="en-US" dirty="0"/>
              <a:t>Working to make a difference worldwide.</a:t>
            </a:r>
            <a:endParaRPr lang="en-GB" dirty="0"/>
          </a:p>
        </p:txBody>
      </p:sp>
      <p:pic>
        <p:nvPicPr>
          <p:cNvPr id="8" name="Picture Placeholder 7">
            <a:extLst>
              <a:ext uri="{FF2B5EF4-FFF2-40B4-BE49-F238E27FC236}">
                <a16:creationId xmlns:a16="http://schemas.microsoft.com/office/drawing/2014/main" id="{51CF82A8-55B2-CC23-F820-EA49462B844B}"/>
              </a:ext>
            </a:extLst>
          </p:cNvPr>
          <p:cNvPicPr>
            <a:picLocks noGrp="1" noChangeAspect="1"/>
          </p:cNvPicPr>
          <p:nvPr>
            <p:ph type="pic" sz="quarter" idx="11"/>
          </p:nvPr>
        </p:nvPicPr>
        <p:blipFill>
          <a:blip r:embed="rId3"/>
          <a:srcRect l="19005" r="19005"/>
          <a:stretch>
            <a:fillRect/>
          </a:stretch>
        </p:blipFill>
        <p:spPr>
          <a:xfrm>
            <a:off x="7389813" y="1947863"/>
            <a:ext cx="3963987" cy="3979862"/>
          </a:xfrm>
          <a:prstGeom prst="rect">
            <a:avLst/>
          </a:prstGeom>
        </p:spPr>
      </p:pic>
      <p:sp>
        <p:nvSpPr>
          <p:cNvPr id="5" name="TextBox 4">
            <a:extLst>
              <a:ext uri="{FF2B5EF4-FFF2-40B4-BE49-F238E27FC236}">
                <a16:creationId xmlns:a16="http://schemas.microsoft.com/office/drawing/2014/main" id="{D1233B4A-C2A2-220D-EAE3-F61510569D1A}"/>
              </a:ext>
            </a:extLst>
          </p:cNvPr>
          <p:cNvSpPr txBox="1"/>
          <p:nvPr/>
        </p:nvSpPr>
        <p:spPr>
          <a:xfrm>
            <a:off x="548538" y="6287230"/>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37292824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tents in a field&#10;&#10;AI-generated content may be incorrect.">
            <a:extLst>
              <a:ext uri="{FF2B5EF4-FFF2-40B4-BE49-F238E27FC236}">
                <a16:creationId xmlns:a16="http://schemas.microsoft.com/office/drawing/2014/main" id="{5B1A0871-E54A-756B-3DC4-B79AEB3B1FF8}"/>
              </a:ext>
            </a:extLst>
          </p:cNvPr>
          <p:cNvPicPr>
            <a:picLocks noGrp="1" noChangeAspect="1"/>
          </p:cNvPicPr>
          <p:nvPr>
            <p:ph type="pic" sz="quarter" idx="11"/>
          </p:nvPr>
        </p:nvPicPr>
        <p:blipFill>
          <a:blip r:embed="rId3"/>
          <a:srcRect l="30736" r="30736"/>
          <a:stretch>
            <a:fillRect/>
          </a:stretch>
        </p:blipFill>
        <p:spPr/>
      </p:pic>
      <p:sp>
        <p:nvSpPr>
          <p:cNvPr id="3" name="Title 2">
            <a:extLst>
              <a:ext uri="{FF2B5EF4-FFF2-40B4-BE49-F238E27FC236}">
                <a16:creationId xmlns:a16="http://schemas.microsoft.com/office/drawing/2014/main" id="{00C6C7E4-70A7-DF9F-A480-18B64DF3B31F}"/>
              </a:ext>
            </a:extLst>
          </p:cNvPr>
          <p:cNvSpPr>
            <a:spLocks noGrp="1"/>
          </p:cNvSpPr>
          <p:nvPr>
            <p:ph type="title"/>
          </p:nvPr>
        </p:nvSpPr>
        <p:spPr>
          <a:xfrm>
            <a:off x="979336" y="1980657"/>
            <a:ext cx="6179556" cy="1013836"/>
          </a:xfrm>
        </p:spPr>
        <p:txBody>
          <a:bodyPr/>
          <a:lstStyle/>
          <a:p>
            <a:r>
              <a:rPr lang="en-US" dirty="0"/>
              <a:t>Opportunities for Engagement </a:t>
            </a:r>
            <a:endParaRPr lang="en-GB" dirty="0"/>
          </a:p>
        </p:txBody>
      </p:sp>
      <p:sp>
        <p:nvSpPr>
          <p:cNvPr id="6" name="TextBox 5">
            <a:extLst>
              <a:ext uri="{FF2B5EF4-FFF2-40B4-BE49-F238E27FC236}">
                <a16:creationId xmlns:a16="http://schemas.microsoft.com/office/drawing/2014/main" id="{2E202EB6-5F63-B1F9-6084-C7EC865AAF22}"/>
              </a:ext>
            </a:extLst>
          </p:cNvPr>
          <p:cNvSpPr txBox="1"/>
          <p:nvPr/>
        </p:nvSpPr>
        <p:spPr>
          <a:xfrm>
            <a:off x="1217143" y="3249782"/>
            <a:ext cx="5252042" cy="286232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Become a Hero Club</a:t>
            </a:r>
          </a:p>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Become a Legion of Hero District</a:t>
            </a:r>
          </a:p>
          <a:p>
            <a:pPr marL="285750" indent="-285750">
              <a:buFont typeface="Arial" panose="020B0604020202020204" pitchFamily="34" charset="0"/>
              <a:buChar char="•"/>
            </a:pPr>
            <a:r>
              <a:rPr lang="en-US" dirty="0">
                <a:solidFill>
                  <a:schemeClr val="accent1"/>
                </a:solidFill>
                <a:latin typeface="Arial" panose="020B0604020202020204" pitchFamily="34" charset="0"/>
                <a:cs typeface="Arial" panose="020B0604020202020204" pitchFamily="34" charset="0"/>
              </a:rPr>
              <a:t>Host ShelterBox speakers/presentation</a:t>
            </a:r>
            <a:r>
              <a:rPr lang="en-GB" dirty="0">
                <a:solidFill>
                  <a:schemeClr val="accent1"/>
                </a:solidFill>
                <a:latin typeface="Arial" panose="020B0604020202020204" pitchFamily="34" charset="0"/>
                <a:cs typeface="Arial" panose="020B0604020202020204" pitchFamily="34" charset="0"/>
              </a:rPr>
              <a:t>s</a:t>
            </a:r>
          </a:p>
          <a:p>
            <a:pPr marL="285750" indent="-285750">
              <a:buFont typeface="Arial" panose="020B0604020202020204" pitchFamily="34" charset="0"/>
              <a:buChar char="•"/>
            </a:pPr>
            <a:r>
              <a:rPr lang="en-GB" dirty="0">
                <a:solidFill>
                  <a:schemeClr val="accent1"/>
                </a:solidFill>
                <a:highlight>
                  <a:srgbClr val="FFFF00"/>
                </a:highlight>
                <a:latin typeface="Arial" panose="020B0604020202020204" pitchFamily="34" charset="0"/>
                <a:cs typeface="Arial" panose="020B0604020202020204" pitchFamily="34" charset="0"/>
              </a:rPr>
              <a:t>Invite us to speak at major events, DC’s, and PELs</a:t>
            </a:r>
          </a:p>
          <a:p>
            <a:pPr marL="285750"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Engage youth through ShelterBox Activities and programs</a:t>
            </a:r>
          </a:p>
          <a:p>
            <a:pPr marL="285750"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Nominate a Club Champion/Ambassador</a:t>
            </a:r>
          </a:p>
          <a:p>
            <a:pPr marL="285750"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Worldwide service</a:t>
            </a:r>
          </a:p>
          <a:p>
            <a:pPr marL="285750" indent="-285750">
              <a:buFont typeface="Arial" panose="020B0604020202020204" pitchFamily="34" charset="0"/>
              <a:buChar char="•"/>
            </a:pPr>
            <a:r>
              <a:rPr lang="en-GB" dirty="0">
                <a:solidFill>
                  <a:schemeClr val="accent1"/>
                </a:solidFill>
                <a:latin typeface="Arial" panose="020B0604020202020204" pitchFamily="34" charset="0"/>
                <a:cs typeface="Arial" panose="020B0604020202020204" pitchFamily="34" charset="0"/>
              </a:rPr>
              <a:t>Sustainability</a:t>
            </a:r>
            <a:endParaRPr lang="en-US" dirty="0">
              <a:solidFill>
                <a:schemeClr val="accent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82D6EB5E-E071-1638-2F20-5A67F75A5DB5}"/>
              </a:ext>
            </a:extLst>
          </p:cNvPr>
          <p:cNvSpPr txBox="1"/>
          <p:nvPr/>
        </p:nvSpPr>
        <p:spPr>
          <a:xfrm>
            <a:off x="548538" y="6324523"/>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857522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56C4-FB11-840F-D308-2E528F9EED84}"/>
              </a:ext>
            </a:extLst>
          </p:cNvPr>
          <p:cNvSpPr>
            <a:spLocks noGrp="1"/>
          </p:cNvSpPr>
          <p:nvPr>
            <p:ph type="title"/>
          </p:nvPr>
        </p:nvSpPr>
        <p:spPr/>
        <p:txBody>
          <a:bodyPr/>
          <a:lstStyle/>
          <a:p>
            <a:r>
              <a:rPr lang="en-US"/>
              <a:t>Future of Disaster Relief</a:t>
            </a:r>
            <a:endParaRPr lang="en-GB"/>
          </a:p>
        </p:txBody>
      </p:sp>
      <p:sp>
        <p:nvSpPr>
          <p:cNvPr id="4" name="Text Placeholder 3">
            <a:extLst>
              <a:ext uri="{FF2B5EF4-FFF2-40B4-BE49-F238E27FC236}">
                <a16:creationId xmlns:a16="http://schemas.microsoft.com/office/drawing/2014/main" id="{63AB5A89-2DF2-9EDE-1867-F25C0531499B}"/>
              </a:ext>
            </a:extLst>
          </p:cNvPr>
          <p:cNvSpPr>
            <a:spLocks noGrp="1"/>
          </p:cNvSpPr>
          <p:nvPr>
            <p:ph type="body" sz="quarter" idx="10"/>
          </p:nvPr>
        </p:nvSpPr>
        <p:spPr/>
        <p:txBody>
          <a:bodyPr/>
          <a:lstStyle/>
          <a:p>
            <a:r>
              <a:rPr lang="en-US"/>
              <a:t>With 123 million people displaced world-wide and the increase in natural and man-made disasters, the need for shelter and aid is critical.</a:t>
            </a:r>
            <a:endParaRPr lang="en-GB"/>
          </a:p>
        </p:txBody>
      </p:sp>
      <p:pic>
        <p:nvPicPr>
          <p:cNvPr id="8" name="Picture Placeholder 7" descr="A group of people sitting on a bench&#10;&#10;AI-generated content may be incorrect.">
            <a:extLst>
              <a:ext uri="{FF2B5EF4-FFF2-40B4-BE49-F238E27FC236}">
                <a16:creationId xmlns:a16="http://schemas.microsoft.com/office/drawing/2014/main" id="{C1C528B0-ADED-136E-0A18-0EC0CFE53BF2}"/>
              </a:ext>
            </a:extLst>
          </p:cNvPr>
          <p:cNvPicPr>
            <a:picLocks noGrp="1" noChangeAspect="1"/>
          </p:cNvPicPr>
          <p:nvPr>
            <p:ph type="pic" sz="quarter" idx="11"/>
          </p:nvPr>
        </p:nvPicPr>
        <p:blipFill>
          <a:blip r:embed="rId3"/>
          <a:srcRect l="21987" r="21987"/>
          <a:stretch>
            <a:fillRect/>
          </a:stretch>
        </p:blipFill>
        <p:spPr/>
      </p:pic>
      <p:sp>
        <p:nvSpPr>
          <p:cNvPr id="6" name="TextBox 5">
            <a:extLst>
              <a:ext uri="{FF2B5EF4-FFF2-40B4-BE49-F238E27FC236}">
                <a16:creationId xmlns:a16="http://schemas.microsoft.com/office/drawing/2014/main" id="{AF8FF78C-A21B-E0C3-F260-6A45D780DEF1}"/>
              </a:ext>
            </a:extLst>
          </p:cNvPr>
          <p:cNvSpPr txBox="1"/>
          <p:nvPr/>
        </p:nvSpPr>
        <p:spPr>
          <a:xfrm>
            <a:off x="1248410" y="4150156"/>
            <a:ext cx="5719834" cy="1477328"/>
          </a:xfrm>
          <a:prstGeom prst="rect">
            <a:avLst/>
          </a:prstGeom>
          <a:noFill/>
        </p:spPr>
        <p:txBody>
          <a:bodyPr wrap="square" rtlCol="0">
            <a:spAutoFit/>
          </a:bodyPr>
          <a:lstStyle/>
          <a:p>
            <a:pPr marL="285750" indent="-285750">
              <a:buFont typeface="Arial" panose="020B0604020202020204" pitchFamily="34" charset="0"/>
              <a:buChar char="•"/>
            </a:pPr>
            <a:r>
              <a:rPr lang="en-US">
                <a:solidFill>
                  <a:schemeClr val="accent1"/>
                </a:solidFill>
                <a:latin typeface="Arial" panose="020B0604020202020204" pitchFamily="34" charset="0"/>
                <a:cs typeface="Arial" panose="020B0604020202020204" pitchFamily="34" charset="0"/>
              </a:rPr>
              <a:t>Climate change is increasing displacement</a:t>
            </a:r>
          </a:p>
          <a:p>
            <a:pPr marL="285750" indent="-285750">
              <a:buFont typeface="Arial" panose="020B0604020202020204" pitchFamily="34" charset="0"/>
              <a:buChar char="•"/>
            </a:pPr>
            <a:r>
              <a:rPr lang="en-US">
                <a:solidFill>
                  <a:schemeClr val="accent1"/>
                </a:solidFill>
                <a:latin typeface="Arial" panose="020B0604020202020204" pitchFamily="34" charset="0"/>
                <a:cs typeface="Arial" panose="020B0604020202020204" pitchFamily="34" charset="0"/>
              </a:rPr>
              <a:t>More frequent and severe disasters on the rise</a:t>
            </a:r>
          </a:p>
          <a:p>
            <a:pPr marL="285750" indent="-285750">
              <a:buFont typeface="Arial" panose="020B0604020202020204" pitchFamily="34" charset="0"/>
              <a:buChar char="•"/>
            </a:pPr>
            <a:r>
              <a:rPr lang="en-US">
                <a:solidFill>
                  <a:schemeClr val="accent1"/>
                </a:solidFill>
                <a:latin typeface="Arial" panose="020B0604020202020204" pitchFamily="34" charset="0"/>
                <a:cs typeface="Arial" panose="020B0604020202020204" pitchFamily="34" charset="0"/>
              </a:rPr>
              <a:t>Partnership helps communities stay together and rebuild stronger</a:t>
            </a:r>
          </a:p>
          <a:p>
            <a:pPr marL="285750" indent="-285750">
              <a:buFont typeface="Arial" panose="020B0604020202020204" pitchFamily="34" charset="0"/>
              <a:buChar char="•"/>
            </a:pPr>
            <a:endParaRPr lang="en-GB">
              <a:solidFill>
                <a:schemeClr val="accent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DF19BA7-FC4C-C89B-D4EC-50904570DBE5}"/>
              </a:ext>
            </a:extLst>
          </p:cNvPr>
          <p:cNvSpPr txBox="1"/>
          <p:nvPr/>
        </p:nvSpPr>
        <p:spPr>
          <a:xfrm>
            <a:off x="645973" y="6260515"/>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3270019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people standing outside a building&#10;&#10;AI-generated content may be incorrect.">
            <a:extLst>
              <a:ext uri="{FF2B5EF4-FFF2-40B4-BE49-F238E27FC236}">
                <a16:creationId xmlns:a16="http://schemas.microsoft.com/office/drawing/2014/main" id="{C2524D27-C467-88D6-E5E7-9FA5F52EBDD7}"/>
              </a:ext>
            </a:extLst>
          </p:cNvPr>
          <p:cNvPicPr>
            <a:picLocks noGrp="1" noChangeAspect="1"/>
          </p:cNvPicPr>
          <p:nvPr>
            <p:ph type="pic" sz="quarter" idx="11"/>
          </p:nvPr>
        </p:nvPicPr>
        <p:blipFill>
          <a:blip r:embed="rId3"/>
          <a:srcRect l="17566" r="17566"/>
          <a:stretch>
            <a:fillRect/>
          </a:stretch>
        </p:blipFill>
        <p:spPr/>
      </p:pic>
      <p:sp>
        <p:nvSpPr>
          <p:cNvPr id="3" name="object 4">
            <a:extLst>
              <a:ext uri="{FF2B5EF4-FFF2-40B4-BE49-F238E27FC236}">
                <a16:creationId xmlns:a16="http://schemas.microsoft.com/office/drawing/2014/main" id="{FF622ED2-CF7D-8248-B9D0-50BE998356ED}"/>
              </a:ext>
            </a:extLst>
          </p:cNvPr>
          <p:cNvSpPr txBox="1">
            <a:spLocks/>
          </p:cNvSpPr>
          <p:nvPr/>
        </p:nvSpPr>
        <p:spPr>
          <a:xfrm>
            <a:off x="1183405" y="2041013"/>
            <a:ext cx="5397504" cy="1286845"/>
          </a:xfrm>
          <a:prstGeom prst="rect">
            <a:avLst/>
          </a:prstGeom>
          <a:solidFill>
            <a:schemeClr val="tx1"/>
          </a:solidFill>
        </p:spPr>
        <p:txBody>
          <a:bodyPr vert="horz" wrap="square" lIns="180000" tIns="180000" rIns="180000" bIns="180000" rtlCol="0">
            <a:spAutoFit/>
          </a:bodyPr>
          <a:lstStyle>
            <a:lvl1pPr algn="l" defTabSz="914400" rtl="0" eaLnBrk="1" latinLnBrk="0" hangingPunct="1">
              <a:lnSpc>
                <a:spcPct val="90000"/>
              </a:lnSpc>
              <a:spcBef>
                <a:spcPct val="0"/>
              </a:spcBef>
              <a:buNone/>
              <a:defRPr sz="4400" b="1" i="0" kern="1200">
                <a:solidFill>
                  <a:srgbClr val="000000"/>
                </a:solidFill>
                <a:latin typeface="Arial Black" panose="020B0604020202020204" pitchFamily="34" charset="0"/>
                <a:ea typeface="+mj-ea"/>
                <a:cs typeface="Arial Black" panose="020B0604020202020204" pitchFamily="34" charset="0"/>
              </a:defRPr>
            </a:lvl1pPr>
          </a:lstStyle>
          <a:p>
            <a:pPr marL="12700" marR="5080">
              <a:lnSpc>
                <a:spcPts val="3600"/>
              </a:lnSpc>
              <a:spcBef>
                <a:spcPts val="620"/>
              </a:spcBef>
            </a:pPr>
            <a:r>
              <a:rPr lang="en-GB" sz="3400">
                <a:solidFill>
                  <a:schemeClr val="accent1"/>
                </a:solidFill>
              </a:rPr>
              <a:t>STRONGER TOGETHER</a:t>
            </a:r>
            <a:endParaRPr lang="en-GB" sz="3400" spc="-20">
              <a:solidFill>
                <a:schemeClr val="accent1"/>
              </a:solidFill>
            </a:endParaRPr>
          </a:p>
        </p:txBody>
      </p:sp>
      <p:sp>
        <p:nvSpPr>
          <p:cNvPr id="4" name="TextBox 3">
            <a:extLst>
              <a:ext uri="{FF2B5EF4-FFF2-40B4-BE49-F238E27FC236}">
                <a16:creationId xmlns:a16="http://schemas.microsoft.com/office/drawing/2014/main" id="{1088D090-070A-B54A-AEB4-88D75B4C451B}"/>
              </a:ext>
            </a:extLst>
          </p:cNvPr>
          <p:cNvSpPr txBox="1"/>
          <p:nvPr/>
        </p:nvSpPr>
        <p:spPr>
          <a:xfrm>
            <a:off x="1183405" y="3457433"/>
            <a:ext cx="5397504" cy="2071255"/>
          </a:xfrm>
          <a:prstGeom prst="rect">
            <a:avLst/>
          </a:prstGeom>
          <a:solidFill>
            <a:schemeClr val="bg1"/>
          </a:solidFill>
        </p:spPr>
        <p:txBody>
          <a:bodyPr wrap="square" lIns="180000" tIns="180000" rIns="180000" bIns="180000" rtlCol="0">
            <a:noAutofit/>
          </a:bodyPr>
          <a:lstStyle/>
          <a:p>
            <a:r>
              <a:rPr lang="en-US">
                <a:solidFill>
                  <a:schemeClr val="accent1"/>
                </a:solidFill>
                <a:latin typeface="Arial" panose="020B0604020202020204" pitchFamily="34" charset="0"/>
                <a:cs typeface="Arial" panose="020B0604020202020204" pitchFamily="34" charset="0"/>
              </a:rPr>
              <a:t>Shelter is more than a roof – it is dignity, safety and hope</a:t>
            </a:r>
          </a:p>
          <a:p>
            <a:endParaRPr lang="en-US">
              <a:solidFill>
                <a:schemeClr val="accent1"/>
              </a:solidFill>
              <a:latin typeface="Arial" panose="020B0604020202020204" pitchFamily="34" charset="0"/>
              <a:cs typeface="Arial" panose="020B0604020202020204" pitchFamily="34" charset="0"/>
            </a:endParaRPr>
          </a:p>
          <a:p>
            <a:r>
              <a:rPr lang="en-US">
                <a:solidFill>
                  <a:schemeClr val="accent1"/>
                </a:solidFill>
                <a:latin typeface="Arial" panose="020B0604020202020204" pitchFamily="34" charset="0"/>
                <a:cs typeface="Arial" panose="020B0604020202020204" pitchFamily="34" charset="0"/>
              </a:rPr>
              <a:t>Let’s continue to unite for good and ensure no family is left without shelter after disaster</a:t>
            </a:r>
          </a:p>
        </p:txBody>
      </p:sp>
      <p:sp>
        <p:nvSpPr>
          <p:cNvPr id="2" name="TextBox 1">
            <a:extLst>
              <a:ext uri="{FF2B5EF4-FFF2-40B4-BE49-F238E27FC236}">
                <a16:creationId xmlns:a16="http://schemas.microsoft.com/office/drawing/2014/main" id="{CEA48563-E792-1258-7BCD-8BFE26E79B98}"/>
              </a:ext>
            </a:extLst>
          </p:cNvPr>
          <p:cNvSpPr txBox="1"/>
          <p:nvPr/>
        </p:nvSpPr>
        <p:spPr>
          <a:xfrm>
            <a:off x="618541" y="6270283"/>
            <a:ext cx="11094923" cy="261610"/>
          </a:xfrm>
          <a:prstGeom prst="rect">
            <a:avLst/>
          </a:prstGeom>
          <a:noFill/>
        </p:spPr>
        <p:txBody>
          <a:bodyPr wrap="square">
            <a:spAutoFit/>
          </a:bodyPr>
          <a:lstStyle/>
          <a:p>
            <a:pPr algn="ctr"/>
            <a:r>
              <a:rPr lang="en-US" sz="1100" dirty="0"/>
              <a:t>SHELTERBOX IS A REGISTERED CHARITY INDEPENDENT OF ROTARY INTERNATIONAL AND THE ROTARY FOUNDATION.</a:t>
            </a:r>
            <a:endParaRPr lang="en-GB" sz="1100" dirty="0"/>
          </a:p>
        </p:txBody>
      </p:sp>
    </p:spTree>
    <p:extLst>
      <p:ext uri="{BB962C8B-B14F-4D97-AF65-F5344CB8AC3E}">
        <p14:creationId xmlns:p14="http://schemas.microsoft.com/office/powerpoint/2010/main" val="2360884214"/>
      </p:ext>
    </p:extLst>
  </p:cSld>
  <p:clrMapOvr>
    <a:masterClrMapping/>
  </p:clrMapOvr>
</p:sld>
</file>

<file path=ppt/theme/theme1.xml><?xml version="1.0" encoding="utf-8"?>
<a:theme xmlns:a="http://schemas.openxmlformats.org/drawingml/2006/main" name="Office Theme">
  <a:themeElements>
    <a:clrScheme name="SB colours">
      <a:dk1>
        <a:srgbClr val="00B287"/>
      </a:dk1>
      <a:lt1>
        <a:srgbClr val="FF7C74"/>
      </a:lt1>
      <a:dk2>
        <a:srgbClr val="FEFFFF"/>
      </a:dk2>
      <a:lt2>
        <a:srgbClr val="D6FFB9"/>
      </a:lt2>
      <a:accent1>
        <a:srgbClr val="0A2B19"/>
      </a:accent1>
      <a:accent2>
        <a:srgbClr val="F1A800"/>
      </a:accent2>
      <a:accent3>
        <a:srgbClr val="8A898A"/>
      </a:accent3>
      <a:accent4>
        <a:srgbClr val="FF1800"/>
      </a:accent4>
      <a:accent5>
        <a:srgbClr val="33CF44"/>
      </a:accent5>
      <a:accent6>
        <a:srgbClr val="00B287"/>
      </a:accent6>
      <a:hlink>
        <a:srgbClr val="00B287"/>
      </a:hlink>
      <a:folHlink>
        <a:srgbClr val="FE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0B461637929A40A3E7194650F097A7" ma:contentTypeVersion="19" ma:contentTypeDescription="Create a new document." ma:contentTypeScope="" ma:versionID="33a1cf035918e574e724d1257aaa5862">
  <xsd:schema xmlns:xsd="http://www.w3.org/2001/XMLSchema" xmlns:xs="http://www.w3.org/2001/XMLSchema" xmlns:p="http://schemas.microsoft.com/office/2006/metadata/properties" xmlns:ns2="1d7782ec-49c5-46f8-9100-43f6e784b146" xmlns:ns3="17e26b04-0d40-46e7-b798-25ce58eddd7f" targetNamespace="http://schemas.microsoft.com/office/2006/metadata/properties" ma:root="true" ma:fieldsID="b0a7c0527bef3624254d3faebb28d2f2" ns2:_="" ns3:_="">
    <xsd:import namespace="1d7782ec-49c5-46f8-9100-43f6e784b146"/>
    <xsd:import namespace="17e26b04-0d40-46e7-b798-25ce58eddd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7782ec-49c5-46f8-9100-43f6e784b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b24bc6c1-61bf-4aca-ae4f-4f05105d3bc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e26b04-0d40-46e7-b798-25ce58eddd7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db2ee725-942b-46a6-9dcc-364c5ff93329}" ma:internalName="TaxCatchAll" ma:showField="CatchAllData" ma:web="17e26b04-0d40-46e7-b798-25ce58eddd7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7e26b04-0d40-46e7-b798-25ce58eddd7f" xsi:nil="true"/>
    <lcf76f155ced4ddcb4097134ff3c332f xmlns="1d7782ec-49c5-46f8-9100-43f6e784b14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FD52A9F-28D5-4B56-86D0-00859D05B3FC}">
  <ds:schemaRefs>
    <ds:schemaRef ds:uri="17e26b04-0d40-46e7-b798-25ce58eddd7f"/>
    <ds:schemaRef ds:uri="1d7782ec-49c5-46f8-9100-43f6e784b1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CBBD4A2-FFE1-4997-96C4-F82D83921C98}">
  <ds:schemaRefs>
    <ds:schemaRef ds:uri="http://purl.org/dc/terms/"/>
    <ds:schemaRef ds:uri="http://schemas.microsoft.com/office/2006/documentManagement/types"/>
    <ds:schemaRef ds:uri="1d7782ec-49c5-46f8-9100-43f6e784b146"/>
    <ds:schemaRef ds:uri="17e26b04-0d40-46e7-b798-25ce58eddd7f"/>
    <ds:schemaRef ds:uri="http://purl.org/dc/elements/1.1/"/>
    <ds:schemaRef ds:uri="http://schemas.microsoft.com/office/infopath/2007/PartnerControls"/>
    <ds:schemaRef ds:uri="http://www.w3.org/XML/1998/namespace"/>
    <ds:schemaRef ds:uri="http://purl.org/dc/dcmitype/"/>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324E6A86-CE48-4A4C-B0A5-5BDBE980BA71}">
  <ds:schemaRefs>
    <ds:schemaRef ds:uri="http://schemas.microsoft.com/sharepoint/v3/contenttype/forms"/>
  </ds:schemaRefs>
</ds:datastoreItem>
</file>

<file path=docMetadata/LabelInfo.xml><?xml version="1.0" encoding="utf-8"?>
<clbl:labelList xmlns:clbl="http://schemas.microsoft.com/office/2020/mipLabelMetadata">
  <clbl:label id="{e1cb0ec1-aa62-4077-ac8a-d399596b900c}" enabled="0" method="" siteId="{e1cb0ec1-aa62-4077-ac8a-d399596b900c}" removed="1"/>
</clbl:labelList>
</file>

<file path=docProps/app.xml><?xml version="1.0" encoding="utf-8"?>
<Properties xmlns="http://schemas.openxmlformats.org/officeDocument/2006/extended-properties" xmlns:vt="http://schemas.openxmlformats.org/officeDocument/2006/docPropsVTypes">
  <TotalTime>1302</TotalTime>
  <Words>2303</Words>
  <Application>Microsoft Office PowerPoint</Application>
  <PresentationFormat>Widescreen</PresentationFormat>
  <Paragraphs>136</Paragraphs>
  <Slides>10</Slides>
  <Notes>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Aptos</vt:lpstr>
      <vt:lpstr>Arial</vt:lpstr>
      <vt:lpstr>Arial Black</vt:lpstr>
      <vt:lpstr>Calibri</vt:lpstr>
      <vt:lpstr>Georgia</vt:lpstr>
      <vt:lpstr>Times New Roman</vt:lpstr>
      <vt:lpstr>Office Theme</vt:lpstr>
      <vt:lpstr>SHELTERBOX AND ROTARY: A PARTNERSHIP OF PURPOSE</vt:lpstr>
      <vt:lpstr>PowerPoint Presentation</vt:lpstr>
      <vt:lpstr>What is ShelterBox?</vt:lpstr>
      <vt:lpstr>Rotary’s Role With ShelterBox </vt:lpstr>
      <vt:lpstr>Why This Partnership Matters</vt:lpstr>
      <vt:lpstr>Real World Impact</vt:lpstr>
      <vt:lpstr>Opportunities for Engagement </vt:lpstr>
      <vt:lpstr>Future of Disaster Relief</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westlake</dc:creator>
  <cp:lastModifiedBy>Renee Brouse</cp:lastModifiedBy>
  <cp:revision>3</cp:revision>
  <cp:lastPrinted>2025-07-22T15:13:47Z</cp:lastPrinted>
  <dcterms:created xsi:type="dcterms:W3CDTF">2024-02-01T14:58:03Z</dcterms:created>
  <dcterms:modified xsi:type="dcterms:W3CDTF">2025-07-24T18:11:09Z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0x010100C80B461637929A40A3E7194650F097A7</vt:lpwstr>
  </property>
  <property fmtid="{D5CDD505-2E9C-101B-9397-08002B2CF9AE}" pid="3" name="MediaServiceImageTags">
    <vt:lpwstr/>
  </property>
</Properties>
</file>